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315200" cy="9601200"/>
  <p:custDataLst>
    <p:custData r:id="rId7"/>
    <p:custData r:id="rId3"/>
    <p:custData r:id="rId5"/>
    <p:custData r:id="rId6"/>
    <p:custData r:id="rId2"/>
    <p:custData r:id="rId4"/>
    <p:custData r:id="rId1"/>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4" autoAdjust="0"/>
    <p:restoredTop sz="94660"/>
  </p:normalViewPr>
  <p:slideViewPr>
    <p:cSldViewPr>
      <p:cViewPr>
        <p:scale>
          <a:sx n="125" d="100"/>
          <a:sy n="125" d="100"/>
        </p:scale>
        <p:origin x="2166" y="90"/>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4672790901137358E-2"/>
          <c:y val="0.11904761904761904"/>
          <c:w val="0.39333333333333331"/>
          <c:h val="0.70238095238095233"/>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64780128698785"/>
          <c:y val="0.32443873086555419"/>
          <c:w val="0.35146762904636919"/>
          <c:h val="0.1905990981896494"/>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4143189" y="0"/>
            <a:ext cx="3170518" cy="481879"/>
          </a:xfrm>
          <a:prstGeom prst="rect">
            <a:avLst/>
          </a:prstGeom>
        </p:spPr>
        <p:txBody>
          <a:bodyPr vert="horz" lIns="86741" tIns="43371" rIns="86741" bIns="43371" rtlCol="0"/>
          <a:lstStyle>
            <a:lvl1pPr algn="r">
              <a:defRPr sz="1100"/>
            </a:lvl1pPr>
          </a:lstStyle>
          <a:p>
            <a:fld id="{5261CBC8-46F5-400E-B244-E19A986FD207}" type="datetimeFigureOut">
              <a:rPr lang="en-US" smtClean="0"/>
              <a:t>1/9/2025</a:t>
            </a:fld>
            <a:endParaRPr lang="en-US"/>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4143189" y="9119323"/>
            <a:ext cx="3170518" cy="481879"/>
          </a:xfrm>
          <a:prstGeom prst="rect">
            <a:avLst/>
          </a:prstGeom>
        </p:spPr>
        <p:txBody>
          <a:bodyPr vert="horz" lIns="86741" tIns="43371" rIns="86741" bIns="43371" rtlCol="0" anchor="b"/>
          <a:lstStyle>
            <a:lvl1pPr algn="r">
              <a:defRPr sz="1100"/>
            </a:lvl1pPr>
          </a:lstStyle>
          <a:p>
            <a:fld id="{0E19F571-4828-49E5-B551-67DB9B4A9AD8}" type="slidenum">
              <a:rPr lang="en-US" smtClean="0"/>
              <a:t>‹#›</a:t>
            </a:fld>
            <a:endParaRPr lang="en-US"/>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p:cNvSpPr>
            <a:spLocks noGrp="1"/>
          </p:cNvSpPr>
          <p:nvPr>
            <p:ph type="dt" idx="1"/>
          </p:nvPr>
        </p:nvSpPr>
        <p:spPr>
          <a:xfrm>
            <a:off x="4143189" y="0"/>
            <a:ext cx="3170518" cy="481879"/>
          </a:xfrm>
          <a:prstGeom prst="rect">
            <a:avLst/>
          </a:prstGeom>
        </p:spPr>
        <p:txBody>
          <a:bodyPr vert="horz" lIns="86741" tIns="43371" rIns="86741" bIns="43371" rtlCol="0"/>
          <a:lstStyle>
            <a:lvl1pPr algn="r">
              <a:defRPr sz="1100"/>
            </a:lvl1pPr>
          </a:lstStyle>
          <a:p>
            <a:fld id="{4290BE5B-90A0-443E-B673-7B675E445E5E}" type="datetimeFigureOut">
              <a:rPr lang="en-US" smtClean="0"/>
              <a:t>1/9/2025</a:t>
            </a:fld>
            <a:endParaRPr lang="en-US"/>
          </a:p>
        </p:txBody>
      </p:sp>
      <p:sp>
        <p:nvSpPr>
          <p:cNvPr id="4" name="Slide Image Placeholder 3"/>
          <p:cNvSpPr>
            <a:spLocks noGrp="1" noRot="1" noChangeAspect="1"/>
          </p:cNvSpPr>
          <p:nvPr>
            <p:ph type="sldImg" idx="2"/>
          </p:nvPr>
        </p:nvSpPr>
        <p:spPr>
          <a:xfrm>
            <a:off x="2405063" y="1200150"/>
            <a:ext cx="2505075" cy="3240088"/>
          </a:xfrm>
          <a:prstGeom prst="rect">
            <a:avLst/>
          </a:prstGeom>
          <a:noFill/>
          <a:ln w="12700">
            <a:solidFill>
              <a:prstClr val="black"/>
            </a:solidFill>
          </a:ln>
        </p:spPr>
        <p:txBody>
          <a:bodyPr vert="horz" lIns="86741" tIns="43371" rIns="86741" bIns="43371" rtlCol="0" anchor="ctr"/>
          <a:lstStyle/>
          <a:p>
            <a:endParaRPr lang="en-US"/>
          </a:p>
        </p:txBody>
      </p:sp>
      <p:sp>
        <p:nvSpPr>
          <p:cNvPr id="5" name="Notes Placeholder 4"/>
          <p:cNvSpPr>
            <a:spLocks noGrp="1"/>
          </p:cNvSpPr>
          <p:nvPr>
            <p:ph type="body" sz="quarter" idx="3"/>
          </p:nvPr>
        </p:nvSpPr>
        <p:spPr>
          <a:xfrm>
            <a:off x="732119" y="4620275"/>
            <a:ext cx="5850965" cy="3780775"/>
          </a:xfrm>
          <a:prstGeom prst="rect">
            <a:avLst/>
          </a:prstGeom>
        </p:spPr>
        <p:txBody>
          <a:bodyPr vert="horz" lIns="86741" tIns="43371" rIns="86741" bIns="433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7" name="Slide Number Placeholder 6"/>
          <p:cNvSpPr>
            <a:spLocks noGrp="1"/>
          </p:cNvSpPr>
          <p:nvPr>
            <p:ph type="sldNum" sz="quarter" idx="5"/>
          </p:nvPr>
        </p:nvSpPr>
        <p:spPr>
          <a:xfrm>
            <a:off x="4143189" y="9119323"/>
            <a:ext cx="3170518" cy="481879"/>
          </a:xfrm>
          <a:prstGeom prst="rect">
            <a:avLst/>
          </a:prstGeom>
        </p:spPr>
        <p:txBody>
          <a:bodyPr vert="horz" lIns="86741" tIns="43371" rIns="86741" bIns="43371" rtlCol="0" anchor="b"/>
          <a:lstStyle>
            <a:lvl1pPr algn="r">
              <a:defRPr sz="1100"/>
            </a:lvl1pPr>
          </a:lstStyle>
          <a:p>
            <a:fld id="{E2262609-4760-4DB8-8147-4037FD68C0B8}" type="slidenum">
              <a:rPr lang="en-US" smtClean="0"/>
              <a:t>‹#›</a:t>
            </a:fld>
            <a:endParaRPr lang="en-US"/>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1/9/2025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1/9/2025</a:t>
            </a:fld>
            <a:endParaRPr lang="en-US"/>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13" Type="http://schemas.openxmlformats.org/officeDocument/2006/relationships/image" Target="../media/image10.emf"/><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sv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chart" Target="../charts/chart1.xm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1217068966"/>
              </p:ext>
            </p:extLst>
          </p:nvPr>
        </p:nvGraphicFramePr>
        <p:xfrm>
          <a:off x="2743200" y="1485900"/>
          <a:ext cx="4800600" cy="7734300"/>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010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Money Market Pool is a money market portfolio created to invest the majority of the state and local government operating funds. The objective of the portfolio is to maintain sufficient liquidity to meet the needs of the participants while striving to earn a return above inflation. The risk factor is low and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1295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88214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advisors </a:t>
                      </a:r>
                      <a:r>
                        <a:rPr lang="en-US" sz="800" b="0" spc="-10" dirty="0">
                          <a:solidFill>
                            <a:srgbClr val="231F20"/>
                          </a:solidFill>
                          <a:latin typeface="Verdana" panose="020B0604030504040204" pitchFamily="34" charset="0"/>
                          <a:ea typeface="Verdana" panose="020B0604030504040204" pitchFamily="34" charset="0"/>
                        </a:rPr>
                        <a:t>(Federated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Hermes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UBS Global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Asset</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Rated</a:t>
                      </a:r>
                      <a:r>
                        <a:rPr lang="en-US" sz="800" b="0" spc="-15" dirty="0">
                          <a:solidFill>
                            <a:srgbClr val="231F20"/>
                          </a:solidFill>
                          <a:latin typeface="Verdana" panose="020B0604030504040204" pitchFamily="34" charset="0"/>
                          <a:ea typeface="Verdana" panose="020B0604030504040204" pitchFamily="34" charset="0"/>
                        </a:rPr>
                        <a:t> </a:t>
                      </a:r>
                      <a:r>
                        <a:rPr lang="en-US" sz="800" b="0" dirty="0" err="1">
                          <a:solidFill>
                            <a:srgbClr val="231F20"/>
                          </a:solidFill>
                          <a:latin typeface="Verdana" panose="020B0604030504040204" pitchFamily="34" charset="0"/>
                          <a:ea typeface="Verdana" panose="020B0604030504040204" pitchFamily="34" charset="0"/>
                        </a:rPr>
                        <a:t>AAAm</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Standard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&amp;</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Poor’s.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Seeks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to maintain a</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dirty="0">
                          <a:solidFill>
                            <a:srgbClr val="231F20"/>
                          </a:solidFill>
                          <a:latin typeface="Verdana" panose="020B0604030504040204" pitchFamily="34" charset="0"/>
                          <a:ea typeface="Verdana" panose="020B0604030504040204" pitchFamily="34" charset="0"/>
                        </a:rPr>
                        <a:t> of $1 per</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share.</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other</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money</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market</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accounts.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daily.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daily</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3451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7-Day Simple Money Market Yield (%)</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56108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45720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Money</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Market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47800">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a:t>
                      </a:r>
                    </a:p>
                    <a:p>
                      <a:pPr marL="0" marR="124460" algn="l">
                        <a:lnSpc>
                          <a:spcPct val="100000"/>
                        </a:lnSpc>
                        <a:spcBef>
                          <a:spcPts val="0"/>
                        </a:spcBef>
                        <a:spcAft>
                          <a:spcPts val="0"/>
                        </a:spcAft>
                        <a:tabLst>
                          <a:tab pos="434975" algn="l"/>
                        </a:tabLst>
                      </a:pPr>
                      <a:r>
                        <a:rPr lang="en-US" sz="800" i="1" spc="-10" dirty="0">
                          <a:solidFill>
                            <a:srgbClr val="231F20"/>
                          </a:solidFill>
                          <a:latin typeface="Arial"/>
                          <a:cs typeface="Arial"/>
                        </a:rPr>
                        <a:t>Although the manager of the Pool seeks to preserve principal, it is possible to lose money by depositing money in the Pool.</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 </a:t>
                      </a:r>
                      <a:r>
                        <a:rPr lang="en-US" sz="800" i="1" spc="-10" dirty="0" err="1">
                          <a:solidFill>
                            <a:srgbClr val="231F20"/>
                          </a:solidFill>
                          <a:latin typeface="Arial"/>
                          <a:cs typeface="Arial"/>
                        </a:rPr>
                        <a:t>AAAm</a:t>
                      </a:r>
                      <a:r>
                        <a:rPr lang="en-US" sz="800" i="1" spc="-10" dirty="0">
                          <a:solidFill>
                            <a:srgbClr val="231F20"/>
                          </a:solidFill>
                          <a:latin typeface="Arial"/>
                          <a:cs typeface="Arial"/>
                        </a:rPr>
                        <a:t> rating by Standard &amp; Poor’s is obtained after S&amp;P evaluates a number of factors, including credit quality, market price exposure and management. Ratings are subject to change and do not remove market risk.</a:t>
                      </a:r>
                    </a:p>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477000"/>
            <a:ext cx="2000885" cy="271869"/>
          </a:xfrm>
          <a:prstGeom prst="rect">
            <a:avLst/>
          </a:prstGeom>
        </p:spPr>
        <p:txBody>
          <a:bodyPr vert="horz" wrap="square" lIns="0" tIns="1270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Weighted</a:t>
            </a:r>
            <a:r>
              <a:rPr sz="900" b="1" spc="-5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Average</a:t>
            </a:r>
            <a:r>
              <a:rPr sz="900" b="1" spc="-50"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Maturity</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dirty="0">
                <a:solidFill>
                  <a:srgbClr val="231F20"/>
                </a:solidFill>
                <a:latin typeface="Verdana" panose="020B0604030504040204" pitchFamily="34" charset="0"/>
                <a:ea typeface="Verdana" panose="020B0604030504040204" pitchFamily="34" charset="0"/>
                <a:cs typeface="Arial"/>
              </a:rPr>
              <a:t>38</a:t>
            </a:r>
            <a:r>
              <a:rPr sz="700" spc="-10" dirty="0">
                <a:solidFill>
                  <a:srgbClr val="231F20"/>
                </a:solidFill>
                <a:latin typeface="Verdana" panose="020B0604030504040204" pitchFamily="34" charset="0"/>
                <a:ea typeface="Verdana" panose="020B0604030504040204" pitchFamily="34" charset="0"/>
                <a:cs typeface="Arial"/>
              </a:rPr>
              <a:t>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913244"/>
            <a:ext cx="5181600" cy="382156"/>
          </a:xfrm>
          <a:prstGeom prst="rect">
            <a:avLst/>
          </a:prstGeom>
        </p:spPr>
        <p:txBody>
          <a:bodyPr vert="horz" wrap="square" lIns="0" tIns="12700" rIns="0" bIns="0" rtlCol="0">
            <a:spAutoFit/>
          </a:bodyPr>
          <a:lstStyle/>
          <a:p>
            <a:pPr marL="12700">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r>
              <a:rPr sz="2400" spc="-195" dirty="0">
                <a:latin typeface="Verdana" panose="020B0604030504040204" pitchFamily="34" charset="0"/>
                <a:ea typeface="Verdana" panose="020B0604030504040204" pitchFamily="34" charset="0"/>
              </a:rPr>
              <a:t>Money</a:t>
            </a:r>
            <a:r>
              <a:rPr sz="2400" spc="-40" dirty="0">
                <a:latin typeface="Verdana" panose="020B0604030504040204" pitchFamily="34" charset="0"/>
                <a:ea typeface="Verdana" panose="020B0604030504040204" pitchFamily="34" charset="0"/>
              </a:rPr>
              <a:t> </a:t>
            </a:r>
            <a:r>
              <a:rPr sz="2400" spc="-204" dirty="0">
                <a:latin typeface="Verdana" panose="020B0604030504040204" pitchFamily="34" charset="0"/>
                <a:ea typeface="Verdana" panose="020B0604030504040204" pitchFamily="34" charset="0"/>
              </a:rPr>
              <a:t>Market</a:t>
            </a:r>
            <a:r>
              <a:rPr sz="2400" spc="-40" dirty="0">
                <a:latin typeface="Verdana" panose="020B0604030504040204" pitchFamily="34" charset="0"/>
                <a:ea typeface="Verdana" panose="020B0604030504040204" pitchFamily="34" charset="0"/>
              </a:rPr>
              <a:t>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12/31</a:t>
            </a:r>
            <a:r>
              <a:rPr sz="1100" b="1" spc="-10" dirty="0">
                <a:solidFill>
                  <a:srgbClr val="3C4463"/>
                </a:solidFill>
                <a:latin typeface="Verdana" panose="020B0604030504040204" pitchFamily="34" charset="0"/>
                <a:ea typeface="Verdana" panose="020B0604030504040204" pitchFamily="34" charset="0"/>
                <a:cs typeface="Arial"/>
              </a:rPr>
              <a:t>/</a:t>
            </a:r>
            <a:r>
              <a:rPr lang="en-US" sz="1100" b="1" spc="-10" dirty="0">
                <a:solidFill>
                  <a:srgbClr val="3C4463"/>
                </a:solidFill>
                <a:latin typeface="Verdana" panose="020B0604030504040204" pitchFamily="34" charset="0"/>
                <a:ea typeface="Verdana" panose="020B0604030504040204" pitchFamily="34" charset="0"/>
                <a:cs typeface="Arial"/>
              </a:rPr>
              <a:t>20</a:t>
            </a:r>
            <a:r>
              <a:rPr sz="1100" b="1" spc="-10" dirty="0">
                <a:solidFill>
                  <a:srgbClr val="3C4463"/>
                </a:solidFill>
                <a:latin typeface="Verdana" panose="020B0604030504040204" pitchFamily="34" charset="0"/>
                <a:ea typeface="Verdana" panose="020B0604030504040204" pitchFamily="34" charset="0"/>
                <a:cs typeface="Arial"/>
              </a:rPr>
              <a:t>2</a:t>
            </a:r>
            <a:r>
              <a:rPr lang="en-US" sz="1100" b="1" spc="-10" dirty="0">
                <a:solidFill>
                  <a:srgbClr val="3C4463"/>
                </a:solidFill>
                <a:latin typeface="Verdana" panose="020B0604030504040204" pitchFamily="34" charset="0"/>
                <a:ea typeface="Verdana" panose="020B0604030504040204" pitchFamily="34" charset="0"/>
                <a:cs typeface="Arial"/>
              </a:rPr>
              <a:t>4</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9.1</a:t>
            </a:r>
            <a:r>
              <a:rPr sz="700" spc="-20" dirty="0">
                <a:solidFill>
                  <a:srgbClr val="231F20"/>
                </a:solidFill>
                <a:latin typeface="Verdana" panose="020B0604030504040204" pitchFamily="34" charset="0"/>
                <a:ea typeface="Verdana" panose="020B0604030504040204" pitchFamily="34" charset="0"/>
                <a:cs typeface="Arial"/>
              </a:rPr>
              <a:t> billion</a:t>
            </a:r>
          </a:p>
        </p:txBody>
      </p:sp>
      <p:sp>
        <p:nvSpPr>
          <p:cNvPr id="44" name="object 44"/>
          <p:cNvSpPr txBox="1"/>
          <p:nvPr/>
        </p:nvSpPr>
        <p:spPr>
          <a:xfrm>
            <a:off x="533400" y="6781800"/>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4" name="Chart 3">
            <a:extLst>
              <a:ext uri="{FF2B5EF4-FFF2-40B4-BE49-F238E27FC236}">
                <a16:creationId xmlns:a16="http://schemas.microsoft.com/office/drawing/2014/main" id="{2EADDD5D-E971-8FA1-1011-AC62845162AE}"/>
              </a:ext>
            </a:extLst>
          </p:cNvPr>
          <p:cNvGraphicFramePr>
            <a:graphicFrameLocks/>
          </p:cNvGraphicFramePr>
          <p:nvPr>
            <p:extLst>
              <p:ext uri="{D42A27DB-BD31-4B8C-83A1-F6EECF244321}">
                <p14:modId xmlns:p14="http://schemas.microsoft.com/office/powerpoint/2010/main" val="447165669"/>
              </p:ext>
            </p:extLst>
          </p:nvPr>
        </p:nvGraphicFramePr>
        <p:xfrm>
          <a:off x="347662" y="2571750"/>
          <a:ext cx="2298390" cy="1259378"/>
        </p:xfrm>
        <a:graphic>
          <a:graphicData uri="http://schemas.openxmlformats.org/drawingml/2006/chart">
            <c:chart xmlns:c="http://schemas.openxmlformats.org/drawingml/2006/chart" xmlns:r="http://schemas.openxmlformats.org/officeDocument/2006/relationships" r:id="rId4"/>
          </a:graphicData>
        </a:graphic>
      </p:graphicFrame>
      <p:pic>
        <p:nvPicPr>
          <p:cNvPr id="11" name="Picture 10">
            <a:extLst>
              <a:ext uri="{FF2B5EF4-FFF2-40B4-BE49-F238E27FC236}">
                <a16:creationId xmlns:a16="http://schemas.microsoft.com/office/drawing/2014/main" id="{E89E149C-A12F-EA54-9F62-3EF8C9EA3AD4}"/>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2691833" y="4647741"/>
            <a:ext cx="4823247" cy="2714826"/>
          </a:xfrm>
          <a:prstGeom prst="rect">
            <a:avLst/>
          </a:prstGeom>
        </p:spPr>
      </p:pic>
      <p:pic>
        <p:nvPicPr>
          <p:cNvPr id="12" name="Picture 11">
            <a:extLst>
              <a:ext uri="{FF2B5EF4-FFF2-40B4-BE49-F238E27FC236}">
                <a16:creationId xmlns:a16="http://schemas.microsoft.com/office/drawing/2014/main" id="{DF9E0EF2-2D54-A937-A2B1-BE40725989AF}"/>
              </a:ext>
            </a:extLst>
          </p:cNvPr>
          <p:cNvPicPr>
            <a:picLocks noGrp="1" noRot="1" noChangeAspect="1" noMove="1" noResize="1" noEditPoints="1" noAdjustHandles="1" noChangeArrowheads="1" noChangeShapeType="1" noCrop="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19520" y="2555102"/>
            <a:ext cx="2259387" cy="1255215"/>
          </a:xfrm>
          <a:prstGeom prst="rect">
            <a:avLst/>
          </a:prstGeom>
        </p:spPr>
      </p:pic>
      <p:pic>
        <p:nvPicPr>
          <p:cNvPr id="15" name="Picture 14">
            <a:extLst>
              <a:ext uri="{FF2B5EF4-FFF2-40B4-BE49-F238E27FC236}">
                <a16:creationId xmlns:a16="http://schemas.microsoft.com/office/drawing/2014/main" id="{498E9E5E-7F5F-8C2E-C895-2FFFBAFE3F04}"/>
              </a:ext>
            </a:extLst>
          </p:cNvPr>
          <p:cNvPicPr>
            <a:picLocks noGrp="1" noRot="1" noChangeAspect="1" noMove="1" noResize="1" noEditPoints="1" noAdjustHandles="1" noChangeArrowheads="1" noChangeShapeType="1" noCrop="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28074" y="3884781"/>
            <a:ext cx="2264738" cy="1263387"/>
          </a:xfrm>
          <a:prstGeom prst="rect">
            <a:avLst/>
          </a:prstGeom>
        </p:spPr>
      </p:pic>
      <p:pic>
        <p:nvPicPr>
          <p:cNvPr id="17" name="Picture 16">
            <a:extLst>
              <a:ext uri="{FF2B5EF4-FFF2-40B4-BE49-F238E27FC236}">
                <a16:creationId xmlns:a16="http://schemas.microsoft.com/office/drawing/2014/main" id="{F93EC91B-B82D-08EF-83B2-7E06E8BDA94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466266" y="5304778"/>
            <a:ext cx="2167201" cy="937168"/>
          </a:xfrm>
          <a:prstGeom prst="rect">
            <a:avLst/>
          </a:prstGeom>
        </p:spPr>
      </p:pic>
      <p:pic>
        <p:nvPicPr>
          <p:cNvPr id="9" name="Picture 8">
            <a:extLst>
              <a:ext uri="{FF2B5EF4-FFF2-40B4-BE49-F238E27FC236}">
                <a16:creationId xmlns:a16="http://schemas.microsoft.com/office/drawing/2014/main" id="{13A88C08-8FD7-4297-7F05-84FFC89C4085}"/>
              </a:ext>
            </a:extLst>
          </p:cNvPr>
          <p:cNvPicPr>
            <a:picLocks noChangeAspect="1"/>
          </p:cNvPicPr>
          <p:nvPr/>
        </p:nvPicPr>
        <p:blipFill>
          <a:blip r:embed="rId13"/>
          <a:stretch>
            <a:fillRect/>
          </a:stretch>
        </p:blipFill>
        <p:spPr>
          <a:xfrm>
            <a:off x="533401" y="7115060"/>
            <a:ext cx="2080260" cy="18002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381000" y="1166505"/>
            <a:ext cx="6934200" cy="4675960"/>
          </a:xfrm>
          <a:prstGeom prst="rect">
            <a:avLst/>
          </a:prstGeom>
        </p:spPr>
        <p:txBody>
          <a:bodyPr vert="horz" wrap="square" lIns="0" tIns="76200" rIns="0" bIns="0" rtlCol="0">
            <a:spAutoFit/>
          </a:bodyPr>
          <a:lstStyle/>
          <a:p>
            <a:pPr marL="12700">
              <a:lnSpc>
                <a:spcPct val="100000"/>
              </a:lnSpc>
              <a:spcBef>
                <a:spcPts val="600"/>
              </a:spcBef>
              <a:spcAft>
                <a:spcPts val="600"/>
              </a:spcAft>
            </a:pPr>
            <a:r>
              <a:rPr lang="en-US" sz="1800" b="1" spc="-10" dirty="0">
                <a:solidFill>
                  <a:srgbClr val="3C4463"/>
                </a:solidFill>
                <a:latin typeface="Verdana" panose="020B0604030504040204" pitchFamily="34" charset="0"/>
                <a:ea typeface="Verdana" panose="020B0604030504040204" pitchFamily="34" charset="0"/>
                <a:cs typeface="Arial"/>
              </a:rPr>
              <a:t>Commentary</a:t>
            </a:r>
          </a:p>
          <a:p>
            <a:pPr marL="0" marR="0" algn="just">
              <a:lnSpc>
                <a:spcPct val="107000"/>
              </a:lnSpc>
              <a:spcBef>
                <a:spcPts val="0"/>
              </a:spcBef>
              <a:spcAft>
                <a:spcPts val="800"/>
              </a:spcAft>
            </a:pPr>
            <a:r>
              <a:rPr lang="en-US" sz="1000" b="1" dirty="0">
                <a:latin typeface="Verdana" panose="020B0604030504040204" pitchFamily="34" charset="0"/>
                <a:ea typeface="Verdana" panose="020B0604030504040204" pitchFamily="34" charset="0"/>
                <a:cs typeface="Calibri" panose="020F0502020204030204" pitchFamily="34" charset="0"/>
              </a:rPr>
              <a:t>A gorgeous vista for cash managers </a:t>
            </a:r>
            <a:endParaRPr lang="en-US" sz="1000" dirty="0">
              <a:latin typeface="Verdana" panose="020B0604030504040204" pitchFamily="34" charset="0"/>
              <a:ea typeface="Verdana" panose="020B0604030504040204" pitchFamily="34" charset="0"/>
              <a:cs typeface="Calibri" panose="020F0502020204030204" pitchFamily="34" charset="0"/>
            </a:endParaRP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After a year of ever-changing clouds, monetary policy looks clearer in 2025. The Federal Reserve seems to finally have realized it miscalculated in September by slashing rates. Inflation had already plateaued and the labor market was weakening, but hardly weak. Faced with a strong economy, officials have wised up to the reality that policy must be restrictive for longer and now project just two quarter-point cuts this year. In retrospect, it’s odd that Chair Jerome Powell eagerly supported the easing campaign, as he consistently says he wants to avoid the Fed’s mistake of easing too early in the 1970s. He has to be careful. Losing favor with Trump has nothing on losing credibility with investors or his colleagues—the latter hinted at with recent FOMC dissents. But if this newly cautious Fed makes good on its revised projections, the slower pace is great news for the money markets, as it could mean yields will be even more attractive.</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It’s problematic enough that inflation has been persistent. If it starts to meaningfully rise, look out. But that’s the danger of some of the policies Trump has promised to enact. While the post-Covid economy has not followed textbooks, a potential combination of more federal tax cuts, expanded government expenditures, additional tariffs and significant deportations could increase price pressures. While that might not be felt in 2025, the Fed might try to counter fiscal policy by further slowing the pace of cuts. The potential impact on liquidity products? See the previous paragraph's last sentence above, with an emphasis on “even more.”</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Trump’s desire to reduce regulations is sure to be disruptive but might lead to calm at the SEC—and less market interference. The majority of the five commissioners will flip Republican, and the new administration has a pro-business agenda. The private sector is going to have more input, too. Outgoing Chair Gary Gensler had an adversarial relationship with financial institutions and issued many rules, some we feel were unnecessary, without proper dialogue with market participants. A healthy dynamic between the agency and markets should emerge if Trump’s nominee, Paul Atkins, is confirmed. Expect more sensible regulations and attempts to rollback some onerous ones implemented under Gensler.</a:t>
            </a:r>
          </a:p>
        </p:txBody>
      </p:sp>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2.xml><?xml version="1.0" encoding="utf-8"?>
<VariableListDefinition name="Computed" displayName="Computed" id="79c2df7d-fd66-437f-87ec-7cc7eca259a4" isdomainofvalue="False" dataSourceId="bf6e691e-4a82-4b29-a4a2-0fe3e49ed1e2"/>
</file>

<file path=customXml/item3.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4.xml><?xml version="1.0" encoding="utf-8"?>
<VariableListDefinition name="AD_HOC" displayName="AD_HOC" id="f0e3ae17-4bda-4221-b308-9ed9e78949ae" isdomainofvalue="False" dataSourceId="faca008e-beab-4704-b396-325855fbd953"/>
</file>

<file path=customXml/item5.xml><?xml version="1.0" encoding="utf-8"?>
<VariableListDefinition name="System" displayName="System" id="defd4ffc-7597-44ff-bd17-0ab2943cfa41" isdomainofvalue="False" dataSourceId="4d064a7f-25d8-4763-994d-a7cade129f21"/>
</file>

<file path=customXml/item6.xml><?xml version="1.0" encoding="utf-8"?>
<AllExternalAdhocVariableMappings/>
</file>

<file path=customXml/item7.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Props1.xml><?xml version="1.0" encoding="utf-8"?>
<ds:datastoreItem xmlns:ds="http://schemas.openxmlformats.org/officeDocument/2006/customXml" ds:itemID="{655BBD55-7114-437C-8C4B-17C2653D0EA8}">
  <ds:schemaRefs/>
</ds:datastoreItem>
</file>

<file path=customXml/itemProps2.xml><?xml version="1.0" encoding="utf-8"?>
<ds:datastoreItem xmlns:ds="http://schemas.openxmlformats.org/officeDocument/2006/customXml" ds:itemID="{DBB539B3-995C-42ED-9062-44C462AD4632}">
  <ds:schemaRefs/>
</ds:datastoreItem>
</file>

<file path=customXml/itemProps3.xml><?xml version="1.0" encoding="utf-8"?>
<ds:datastoreItem xmlns:ds="http://schemas.openxmlformats.org/officeDocument/2006/customXml" ds:itemID="{C9B958FA-9E84-4935-B371-5489226390E5}">
  <ds:schemaRefs/>
</ds:datastoreItem>
</file>

<file path=customXml/itemProps4.xml><?xml version="1.0" encoding="utf-8"?>
<ds:datastoreItem xmlns:ds="http://schemas.openxmlformats.org/officeDocument/2006/customXml" ds:itemID="{7307BCA1-E985-4B24-AD7B-9F233165A0FB}">
  <ds:schemaRefs/>
</ds:datastoreItem>
</file>

<file path=customXml/itemProps5.xml><?xml version="1.0" encoding="utf-8"?>
<ds:datastoreItem xmlns:ds="http://schemas.openxmlformats.org/officeDocument/2006/customXml" ds:itemID="{5932D280-ABF3-4683-9356-EB6E6A1C1ABA}">
  <ds:schemaRefs/>
</ds:datastoreItem>
</file>

<file path=customXml/itemProps6.xml><?xml version="1.0" encoding="utf-8"?>
<ds:datastoreItem xmlns:ds="http://schemas.openxmlformats.org/officeDocument/2006/customXml" ds:itemID="{C9F976DE-2D4E-480B-963C-3DD247468308}">
  <ds:schemaRefs/>
</ds:datastoreItem>
</file>

<file path=customXml/itemProps7.xml><?xml version="1.0" encoding="utf-8"?>
<ds:datastoreItem xmlns:ds="http://schemas.openxmlformats.org/officeDocument/2006/customXml" ds:itemID="{AC287686-C999-4F9F-8456-40031663FF8A}">
  <ds:schemaRefs/>
</ds:datastoreItem>
</file>

<file path=docProps/app.xml><?xml version="1.0" encoding="utf-8"?>
<Properties xmlns="http://schemas.openxmlformats.org/officeDocument/2006/extended-properties" xmlns:vt="http://schemas.openxmlformats.org/officeDocument/2006/docPropsVTypes">
  <Template/>
  <TotalTime>3799</TotalTime>
  <Words>819</Words>
  <Application>Microsoft Office PowerPoint</Application>
  <PresentationFormat>Custom</PresentationFormat>
  <Paragraphs>34</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Money Market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77</cp:revision>
  <cp:lastPrinted>2024-06-21T15:11:52Z</cp:lastPrinted>
  <dcterms:created xsi:type="dcterms:W3CDTF">2022-11-29T14:04:04Z</dcterms:created>
  <dcterms:modified xsi:type="dcterms:W3CDTF">2025-01-09T16:10:20Z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