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010400" cy="9296400"/>
  <p:custDataLst>
    <p:custData r:id="rId7"/>
    <p:custData r:id="rId6"/>
    <p:custData r:id="rId1"/>
    <p:custData r:id="rId3"/>
    <p:custData r:id="rId4"/>
    <p:custData r:id="rId5"/>
    <p:custData r:id="rId2"/>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p:scale>
          <a:sx n="100" d="100"/>
          <a:sy n="100" d="100"/>
        </p:scale>
        <p:origin x="2778" y="72"/>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25229061522983E-2"/>
          <c:y val="0.11623556037531237"/>
          <c:w val="0.37304954068241464"/>
          <c:h val="0.85779056061106118"/>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217073149822274"/>
          <c:y val="0.28906824169645751"/>
          <c:w val="0.53062697648838175"/>
          <c:h val="0.52611425393492472"/>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3970556" y="0"/>
            <a:ext cx="3038413" cy="466581"/>
          </a:xfrm>
          <a:prstGeom prst="rect">
            <a:avLst/>
          </a:prstGeom>
        </p:spPr>
        <p:txBody>
          <a:bodyPr vert="horz" lIns="83622" tIns="41811" rIns="83622" bIns="41811" rtlCol="0"/>
          <a:lstStyle>
            <a:lvl1pPr algn="r">
              <a:defRPr sz="1100"/>
            </a:lvl1pPr>
          </a:lstStyle>
          <a:p>
            <a:fld id="{5261CBC8-46F5-400E-B244-E19A986FD207}" type="datetimeFigureOut">
              <a:rPr lang="en-US" smtClean="0"/>
              <a:t>1/9/2025</a:t>
            </a:fld>
            <a:endParaRPr lang="en-US" dirty="0"/>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3970556" y="8829820"/>
            <a:ext cx="3038413" cy="466581"/>
          </a:xfrm>
          <a:prstGeom prst="rect">
            <a:avLst/>
          </a:prstGeom>
        </p:spPr>
        <p:txBody>
          <a:bodyPr vert="horz" lIns="83622" tIns="41811" rIns="83622" bIns="41811" rtlCol="0" anchor="b"/>
          <a:lstStyle>
            <a:lvl1pPr algn="r">
              <a:defRPr sz="1100"/>
            </a:lvl1pPr>
          </a:lstStyle>
          <a:p>
            <a:fld id="{0E19F571-4828-49E5-B551-67DB9B4A9AD8}" type="slidenum">
              <a:rPr lang="en-US" smtClean="0"/>
              <a:t>‹#›</a:t>
            </a:fld>
            <a:endParaRPr lang="en-US" dirty="0"/>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13" cy="466581"/>
          </a:xfrm>
          <a:prstGeom prst="rect">
            <a:avLst/>
          </a:prstGeom>
        </p:spPr>
        <p:txBody>
          <a:bodyPr vert="horz" lIns="83622" tIns="41811" rIns="83622" bIns="41811" rtlCol="0"/>
          <a:lstStyle>
            <a:lvl1pPr algn="l">
              <a:defRPr sz="1100"/>
            </a:lvl1pPr>
          </a:lstStyle>
          <a:p>
            <a:endParaRPr lang="en-US" dirty="0"/>
          </a:p>
        </p:txBody>
      </p:sp>
      <p:sp>
        <p:nvSpPr>
          <p:cNvPr id="3" name="Date Placeholder 2"/>
          <p:cNvSpPr>
            <a:spLocks noGrp="1"/>
          </p:cNvSpPr>
          <p:nvPr>
            <p:ph type="dt" idx="1"/>
          </p:nvPr>
        </p:nvSpPr>
        <p:spPr>
          <a:xfrm>
            <a:off x="3970556" y="0"/>
            <a:ext cx="3038413" cy="466581"/>
          </a:xfrm>
          <a:prstGeom prst="rect">
            <a:avLst/>
          </a:prstGeom>
        </p:spPr>
        <p:txBody>
          <a:bodyPr vert="horz" lIns="83622" tIns="41811" rIns="83622" bIns="41811" rtlCol="0"/>
          <a:lstStyle>
            <a:lvl1pPr algn="r">
              <a:defRPr sz="1100"/>
            </a:lvl1pPr>
          </a:lstStyle>
          <a:p>
            <a:fld id="{4290BE5B-90A0-443E-B673-7B675E445E5E}" type="datetimeFigureOut">
              <a:rPr lang="en-US" smtClean="0"/>
              <a:t>1/9/2025</a:t>
            </a:fld>
            <a:endParaRPr lang="en-US" dirty="0"/>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83622" tIns="41811" rIns="83622" bIns="41811" rtlCol="0" anchor="ctr"/>
          <a:lstStyle/>
          <a:p>
            <a:endParaRPr lang="en-US" dirty="0"/>
          </a:p>
        </p:txBody>
      </p:sp>
      <p:sp>
        <p:nvSpPr>
          <p:cNvPr id="5" name="Notes Placeholder 4"/>
          <p:cNvSpPr>
            <a:spLocks noGrp="1"/>
          </p:cNvSpPr>
          <p:nvPr>
            <p:ph type="body" sz="quarter" idx="3"/>
          </p:nvPr>
        </p:nvSpPr>
        <p:spPr>
          <a:xfrm>
            <a:off x="701613" y="4473600"/>
            <a:ext cx="5607175" cy="3660750"/>
          </a:xfrm>
          <a:prstGeom prst="rect">
            <a:avLst/>
          </a:prstGeom>
        </p:spPr>
        <p:txBody>
          <a:bodyPr vert="horz" lIns="83622" tIns="41811" rIns="83622" bIns="418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820"/>
            <a:ext cx="3038413" cy="466581"/>
          </a:xfrm>
          <a:prstGeom prst="rect">
            <a:avLst/>
          </a:prstGeom>
        </p:spPr>
        <p:txBody>
          <a:bodyPr vert="horz" lIns="83622" tIns="41811" rIns="83622" bIns="41811" rtlCol="0" anchor="b"/>
          <a:lstStyle>
            <a:lvl1pPr algn="l">
              <a:defRPr sz="1100"/>
            </a:lvl1pPr>
          </a:lstStyle>
          <a:p>
            <a:endParaRPr lang="en-US" dirty="0"/>
          </a:p>
        </p:txBody>
      </p:sp>
      <p:sp>
        <p:nvSpPr>
          <p:cNvPr id="7" name="Slide Number Placeholder 6"/>
          <p:cNvSpPr>
            <a:spLocks noGrp="1"/>
          </p:cNvSpPr>
          <p:nvPr>
            <p:ph type="sldNum" sz="quarter" idx="5"/>
          </p:nvPr>
        </p:nvSpPr>
        <p:spPr>
          <a:xfrm>
            <a:off x="3970556" y="8829820"/>
            <a:ext cx="3038413" cy="466581"/>
          </a:xfrm>
          <a:prstGeom prst="rect">
            <a:avLst/>
          </a:prstGeom>
        </p:spPr>
        <p:txBody>
          <a:bodyPr vert="horz" lIns="83622" tIns="41811" rIns="83622" bIns="41811" rtlCol="0" anchor="b"/>
          <a:lstStyle>
            <a:lvl1pPr algn="r">
              <a:defRPr sz="1100"/>
            </a:lvl1pPr>
          </a:lstStyle>
          <a:p>
            <a:fld id="{E2262609-4760-4DB8-8147-4037FD68C0B8}" type="slidenum">
              <a:rPr lang="en-US" smtClean="0"/>
              <a:t>‹#›</a:t>
            </a:fld>
            <a:endParaRPr lang="en-US" dirty="0"/>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dirty="0"/>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dirty="0"/>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dirty="0"/>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1/9/2025</a:t>
            </a:fld>
            <a:endParaRPr lang="en-US" dirty="0"/>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dirty="0"/>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dirty="0"/>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dirty="0"/>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dirty="0"/>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4280582468"/>
              </p:ext>
            </p:extLst>
          </p:nvPr>
        </p:nvGraphicFramePr>
        <p:xfrm>
          <a:off x="2743200" y="1485900"/>
          <a:ext cx="4800600" cy="8081857"/>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395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Short Term Bond Pool was created to invest restricted moneys of participants which have a longer-term investment horizon. The objective of the portfolio is to earn an incremental return over the WV Money Market Pool with an objective of asset growth rather than current income. The risk factor is higher than the WV Money Market Pool and is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357311">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i="0" spc="-10" dirty="0">
                        <a:solidFill>
                          <a:srgbClr val="15294B"/>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66878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 </a:t>
                      </a:r>
                      <a:r>
                        <a:rPr lang="en-US" sz="800" b="0" spc="-10" dirty="0">
                          <a:solidFill>
                            <a:srgbClr val="231F20"/>
                          </a:solidFill>
                          <a:latin typeface="Verdana" panose="020B0604030504040204" pitchFamily="34" charset="0"/>
                          <a:ea typeface="Verdana" panose="020B0604030504040204" pitchFamily="34" charset="0"/>
                        </a:rPr>
                        <a:t>(Sterling Capital</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Floating</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other short duration fixed income pools</a:t>
                      </a:r>
                      <a:r>
                        <a:rPr lang="en-US" sz="800" b="0" spc="-10" dirty="0">
                          <a:solidFill>
                            <a:srgbClr val="231F20"/>
                          </a:solidFill>
                          <a:latin typeface="Verdana" panose="020B0604030504040204" pitchFamily="34" charset="0"/>
                          <a:ea typeface="Verdana" panose="020B0604030504040204" pitchFamily="34" charset="0"/>
                        </a:rPr>
                        <a: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monthly.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monthly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26788">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Return Summary</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797412">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6858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endParaRPr lang="en-US" sz="900" b="1" spc="-50" dirty="0">
                        <a:solidFill>
                          <a:srgbClr val="3C4463"/>
                        </a:solidFill>
                        <a:latin typeface="Verdana" panose="020B0604030504040204" pitchFamily="34" charset="0"/>
                        <a:ea typeface="Verdana" panose="020B0604030504040204" pitchFamily="34" charset="0"/>
                        <a:cs typeface="Arial"/>
                      </a:endParaRPr>
                    </a:p>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Short Term Bond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14357">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pPr>
                      <a:endParaRPr lang="en-US" sz="800" i="1" spc="-10" dirty="0">
                        <a:solidFill>
                          <a:srgbClr val="231F20"/>
                        </a:solidFill>
                        <a:latin typeface="Arial"/>
                        <a:cs typeface="Arial"/>
                      </a:endParaRP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 and it is possible to lose money by depositing money in the Pool.</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06657"/>
            <a:ext cx="2000885" cy="271869"/>
          </a:xfrm>
          <a:prstGeom prst="rect">
            <a:avLst/>
          </a:prstGeom>
        </p:spPr>
        <p:txBody>
          <a:bodyPr vert="horz" wrap="square" lIns="0" tIns="1270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Effective Duration</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20" dirty="0">
                <a:solidFill>
                  <a:srgbClr val="231F20"/>
                </a:solidFill>
                <a:latin typeface="Verdana" panose="020B0604030504040204" pitchFamily="34" charset="0"/>
                <a:ea typeface="Verdana" panose="020B0604030504040204" pitchFamily="34" charset="0"/>
                <a:cs typeface="Arial"/>
              </a:rPr>
              <a:t>627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0292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br>
              <a:rPr lang="en-US" sz="2400" spc="-40" dirty="0">
                <a:latin typeface="Verdana" panose="020B0604030504040204" pitchFamily="34" charset="0"/>
                <a:ea typeface="Verdana" panose="020B0604030504040204" pitchFamily="34" charset="0"/>
              </a:rPr>
            </a:br>
            <a:r>
              <a:rPr lang="en-US" sz="2400" spc="-40" dirty="0">
                <a:latin typeface="Verdana" panose="020B0604030504040204" pitchFamily="34" charset="0"/>
                <a:ea typeface="Verdana" panose="020B0604030504040204" pitchFamily="34" charset="0"/>
              </a:rPr>
              <a:t>Short Term Bond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12/31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705</a:t>
            </a:r>
            <a:r>
              <a:rPr sz="700" spc="-20" dirty="0">
                <a:solidFill>
                  <a:srgbClr val="231F20"/>
                </a:solidFill>
                <a:latin typeface="Verdana" panose="020B0604030504040204" pitchFamily="34" charset="0"/>
                <a:ea typeface="Verdana" panose="020B0604030504040204" pitchFamily="34" charset="0"/>
                <a:cs typeface="Arial"/>
              </a:rPr>
              <a:t> </a:t>
            </a:r>
            <a:r>
              <a:rPr lang="en-US" sz="700" spc="-20" dirty="0">
                <a:solidFill>
                  <a:srgbClr val="231F20"/>
                </a:solidFill>
                <a:latin typeface="Verdana" panose="020B0604030504040204" pitchFamily="34" charset="0"/>
                <a:ea typeface="Verdana" panose="020B0604030504040204" pitchFamily="34" charset="0"/>
                <a:cs typeface="Arial"/>
              </a:rPr>
              <a:t>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30431"/>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a:extLst>
              <a:ext uri="{FF2B5EF4-FFF2-40B4-BE49-F238E27FC236}">
                <a16:creationId xmlns:a16="http://schemas.microsoft.com/office/drawing/2014/main" id="{63803422-A1C8-9ECC-483D-54A31ED123B5}"/>
              </a:ext>
            </a:extLst>
          </p:cNvPr>
          <p:cNvGraphicFramePr>
            <a:graphicFrameLocks/>
          </p:cNvGraphicFramePr>
          <p:nvPr>
            <p:extLst>
              <p:ext uri="{D42A27DB-BD31-4B8C-83A1-F6EECF244321}">
                <p14:modId xmlns:p14="http://schemas.microsoft.com/office/powerpoint/2010/main" val="2280378675"/>
              </p:ext>
            </p:extLst>
          </p:nvPr>
        </p:nvGraphicFramePr>
        <p:xfrm>
          <a:off x="304800" y="5257800"/>
          <a:ext cx="2449589" cy="1042266"/>
        </p:xfrm>
        <a:graphic>
          <a:graphicData uri="http://schemas.openxmlformats.org/drawingml/2006/chart">
            <c:chart xmlns:c="http://schemas.openxmlformats.org/drawingml/2006/chart" xmlns:r="http://schemas.openxmlformats.org/officeDocument/2006/relationships" r:id="rId5"/>
          </a:graphicData>
        </a:graphic>
      </p:graphicFrame>
      <p:pic>
        <p:nvPicPr>
          <p:cNvPr id="5" name="Picture 4">
            <a:extLst>
              <a:ext uri="{FF2B5EF4-FFF2-40B4-BE49-F238E27FC236}">
                <a16:creationId xmlns:a16="http://schemas.microsoft.com/office/drawing/2014/main" id="{124C9A78-5EEA-1866-8B08-BC14504D4AAC}"/>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863949" y="4819911"/>
            <a:ext cx="4758995" cy="2678661"/>
          </a:xfrm>
          <a:prstGeom prst="rect">
            <a:avLst/>
          </a:prstGeom>
        </p:spPr>
      </p:pic>
      <p:pic>
        <p:nvPicPr>
          <p:cNvPr id="7" name="Picture 6">
            <a:extLst>
              <a:ext uri="{FF2B5EF4-FFF2-40B4-BE49-F238E27FC236}">
                <a16:creationId xmlns:a16="http://schemas.microsoft.com/office/drawing/2014/main" id="{3769B30C-2CA3-C7D6-B38B-F8C06787FBA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398116" y="2498012"/>
            <a:ext cx="2259387" cy="1255215"/>
          </a:xfrm>
          <a:prstGeom prst="rect">
            <a:avLst/>
          </a:prstGeom>
        </p:spPr>
      </p:pic>
      <p:pic>
        <p:nvPicPr>
          <p:cNvPr id="9" name="Picture 8">
            <a:extLst>
              <a:ext uri="{FF2B5EF4-FFF2-40B4-BE49-F238E27FC236}">
                <a16:creationId xmlns:a16="http://schemas.microsoft.com/office/drawing/2014/main" id="{70A1D8E2-FEFB-91F2-38A9-00AF4B129AD2}"/>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378" y="3841494"/>
            <a:ext cx="2198860" cy="1235722"/>
          </a:xfrm>
          <a:prstGeom prst="rect">
            <a:avLst/>
          </a:prstGeom>
        </p:spPr>
      </p:pic>
      <p:pic>
        <p:nvPicPr>
          <p:cNvPr id="10" name="Picture 9">
            <a:extLst>
              <a:ext uri="{FF2B5EF4-FFF2-40B4-BE49-F238E27FC236}">
                <a16:creationId xmlns:a16="http://schemas.microsoft.com/office/drawing/2014/main" id="{7C58EEF7-F1EE-427D-4EAD-A13E713D24BB}"/>
              </a:ext>
            </a:extLst>
          </p:cNvPr>
          <p:cNvPicPr>
            <a:picLocks noGrp="1" noRot="1" noChangeAspect="1" noMove="1" noResize="1" noEditPoints="1" noAdjustHandles="1" noChangeArrowheads="1" noChangeShapeType="1" noCrop="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390969" y="5315125"/>
            <a:ext cx="2301215" cy="995120"/>
          </a:xfrm>
          <a:prstGeom prst="rect">
            <a:avLst/>
          </a:prstGeom>
        </p:spPr>
      </p:pic>
      <p:pic>
        <p:nvPicPr>
          <p:cNvPr id="4" name="Picture 3">
            <a:extLst>
              <a:ext uri="{FF2B5EF4-FFF2-40B4-BE49-F238E27FC236}">
                <a16:creationId xmlns:a16="http://schemas.microsoft.com/office/drawing/2014/main" id="{DF1D8B62-A388-658E-851C-15A7FB06A03C}"/>
              </a:ext>
            </a:extLst>
          </p:cNvPr>
          <p:cNvPicPr>
            <a:picLocks noChangeAspect="1"/>
          </p:cNvPicPr>
          <p:nvPr/>
        </p:nvPicPr>
        <p:blipFill>
          <a:blip r:embed="rId14"/>
          <a:stretch>
            <a:fillRect/>
          </a:stretch>
        </p:blipFill>
        <p:spPr>
          <a:xfrm>
            <a:off x="533401" y="7106834"/>
            <a:ext cx="2080260"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8C722758-5CBB-C70B-AEB6-E4F6C6FBE760}"/>
              </a:ext>
            </a:extLst>
          </p:cNvPr>
          <p:cNvSpPr txBox="1"/>
          <p:nvPr/>
        </p:nvSpPr>
        <p:spPr>
          <a:xfrm>
            <a:off x="380999" y="1667520"/>
            <a:ext cx="7010401" cy="7232749"/>
          </a:xfrm>
          <a:prstGeom prst="rect">
            <a:avLst/>
          </a:prstGeom>
        </p:spPr>
        <p:txBody>
          <a:bodyPr vert="horz" wrap="square" lIns="0" tIns="76200" rIns="0" bIns="0" rtlCol="0">
            <a:spAutoFit/>
          </a:bodyPr>
          <a:lstStyle/>
          <a:p>
            <a:pPr marL="12700">
              <a:lnSpc>
                <a:spcPct val="100000"/>
              </a:lnSpc>
              <a:spcBef>
                <a:spcPts val="600"/>
              </a:spcBef>
              <a:spcAft>
                <a:spcPts val="600"/>
              </a:spcAft>
            </a:pPr>
            <a:r>
              <a:rPr sz="1200" b="1" spc="-10" dirty="0">
                <a:solidFill>
                  <a:srgbClr val="3C4463"/>
                </a:solidFill>
                <a:latin typeface="Verdana" panose="020B0604030504040204" pitchFamily="34" charset="0"/>
                <a:ea typeface="Verdana" panose="020B0604030504040204" pitchFamily="34" charset="0"/>
                <a:cs typeface="Arial"/>
              </a:rPr>
              <a:t>Commentary</a:t>
            </a:r>
            <a:endParaRPr lang="en-US" sz="12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As investors continued to digest the results of the U.S. elections the previous month, the FOMC took center stage with their mid-December meeting. While the committee chose to cut the fed funds rate by 25bps as expected, the Summary of Economic Projections (the so called “dot plot”) released after the meeting showed a growing hawkishness among members. Although only one member formally dissented from the decision to cut 25bps, the dot plot showed that four participants preferred not to cut rates in December, and a majority of the 19 participants expect the fed funds rate to decline by 50bps or less in 2025. Additionally, the FOMC’s median projections for U.S. GDP in 2025 were revised up by 0.1% to 2.1% and the median forecast for core Personal Consumption Expenditures (PCE, the FOMC’s preferred measure of inflation) was revised up by 0.4% to 2.5%, well above the committee’s 2% target. When asked why the FOMC chose to cut rates at all at this meeting given these new forecasts, Chair Jerome Powell responded that the current level of rates is still restrictive and consistent with achieving the FOMC’s goals. The hawkish shift from the Fed and Powell’s attempts to explain it injected some volatility into financial markets, as two-year Treasury yields jumped 0.15% on the day of the FOMC meeting while equity markets slumped. While yields rallied over the last two days of the year, the two-year Treasury yield ended December nine basis points higher.</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The performance of short duration corporate bonds remained solid over the first two weeks of December as issuers brought the last few deals of the year. Investment-grade issuance for December totaled $42 billion and reached $1.5 trillion for the year, the highest annual issuance total since 2020. Spreads remained unchanged for the month until cracks began to emerge following the FOMC meeting, when rising interest rate and equity volatility caused risk premia in corporates to rise in sympathy. Additionally, dealers reported that although investors continued to buy more corporate bonds than they sold over the last few weeks of the year, shorter maturity bonds were disproportionately used as a funding source to cover outflows and other purchases. Despite a complete lack of issuance over the back half of December, the option-adjusted spread on the Bloomberg U.S. Corporate 1-3Y Index widened seven basis points, underperforming duration-matched Treasuries by 0.08%.</a:t>
            </a:r>
          </a:p>
          <a:p>
            <a:pPr marL="12700" algn="just">
              <a:lnSpc>
                <a:spcPct val="100000"/>
              </a:lnSpc>
              <a:spcBef>
                <a:spcPts val="600"/>
              </a:spcBef>
              <a:spcAft>
                <a:spcPts val="600"/>
              </a:spcAft>
            </a:pPr>
            <a:r>
              <a:rPr lang="en-US" sz="1100" spc="-10" dirty="0">
                <a:solidFill>
                  <a:srgbClr val="3C4463"/>
                </a:solidFill>
                <a:latin typeface="Verdana" panose="020B0604030504040204" pitchFamily="34" charset="0"/>
                <a:ea typeface="Verdana" panose="020B0604030504040204" pitchFamily="34" charset="0"/>
                <a:cs typeface="Arial"/>
              </a:rPr>
              <a:t>Agency mortgage-backed securities (agency MBS) also suffered from rising interest rate volatility in the wake of the December FOMC meeting and underperformed Treasuries by 0.17% for the month. However, non-agency securitized products like asset-backed securities (ABS) and commercial mortgage-backed securities (CMBS) fared much better thanks to stronger demand and minimal issuance and generated positive excess returns for the month of 0.06% and 0.16%, respectively.</a:t>
            </a:r>
          </a:p>
          <a:p>
            <a:pPr marL="12700" algn="just">
              <a:lnSpc>
                <a:spcPct val="100000"/>
              </a:lnSpc>
              <a:spcBef>
                <a:spcPts val="600"/>
              </a:spcBef>
              <a:spcAft>
                <a:spcPts val="600"/>
              </a:spcAft>
            </a:pPr>
            <a:endParaRPr lang="en-US" sz="1100" spc="-10" dirty="0">
              <a:solidFill>
                <a:srgbClr val="3C4463"/>
              </a:solidFill>
              <a:latin typeface="Verdana" panose="020B0604030504040204" pitchFamily="34" charset="0"/>
              <a:ea typeface="Verdana" panose="020B0604030504040204" pitchFamily="34" charset="0"/>
              <a:cs typeface="Arial"/>
            </a:endParaRPr>
          </a:p>
          <a:p>
            <a:pPr marL="12700" algn="just">
              <a:lnSpc>
                <a:spcPct val="100000"/>
              </a:lnSpc>
              <a:spcBef>
                <a:spcPts val="600"/>
              </a:spcBef>
              <a:spcAft>
                <a:spcPts val="600"/>
              </a:spcAft>
            </a:pPr>
            <a:r>
              <a:rPr lang="en-US" sz="1000" b="1" spc="-10" dirty="0">
                <a:solidFill>
                  <a:srgbClr val="3C4463"/>
                </a:solidFill>
                <a:latin typeface="Verdana" panose="020B0604030504040204" pitchFamily="34" charset="0"/>
                <a:ea typeface="Verdana" panose="020B0604030504040204" pitchFamily="34" charset="0"/>
                <a:cs typeface="Arial"/>
              </a:rPr>
              <a:t>The views expressed represent the opinions of Sterling Capital Management. Any type of investing involves risk and there are no guarantees that these methods will be successful. </a:t>
            </a:r>
            <a:r>
              <a:rPr lang="en-US" sz="1000" spc="-10" dirty="0">
                <a:solidFill>
                  <a:srgbClr val="3C4463"/>
                </a:solidFill>
                <a:latin typeface="Verdana" panose="020B0604030504040204" pitchFamily="34" charset="0"/>
                <a:ea typeface="Verdana" panose="020B0604030504040204" pitchFamily="34" charset="0"/>
                <a:cs typeface="Arial"/>
              </a:rPr>
              <a:t>Data is as of 12.31.2024 unless otherwise stated. Source: Bloomberg L.P. Fed = Federal Reserve. FOMC = Federal Open Market Committee. BPS = basis points. GDP = gross domestic product.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Definition name="System" displayName="System" id="defd4ffc-7597-44ff-bd17-0ab2943cfa41" isdomainofvalue="False" dataSourceId="4d064a7f-25d8-4763-994d-a7cade129f21"/>
</file>

<file path=customXml/item2.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3.xml><?xml version="1.0" encoding="utf-8"?>
<AllExternalAdhocVariableMappings/>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Definition name="AD_HOC" displayName="AD_HOC" id="f0e3ae17-4bda-4221-b308-9ed9e78949ae" isdomainofvalue="False" dataSourceId="faca008e-beab-4704-b396-325855fbd953"/>
</file>

<file path=customXml/item6.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7.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Props1.xml><?xml version="1.0" encoding="utf-8"?>
<ds:datastoreItem xmlns:ds="http://schemas.openxmlformats.org/officeDocument/2006/customXml" ds:itemID="{5932D280-ABF3-4683-9356-EB6E6A1C1ABA}">
  <ds:schemaRefs/>
</ds:datastoreItem>
</file>

<file path=customXml/itemProps2.xml><?xml version="1.0" encoding="utf-8"?>
<ds:datastoreItem xmlns:ds="http://schemas.openxmlformats.org/officeDocument/2006/customXml" ds:itemID="{655BBD55-7114-437C-8C4B-17C2653D0EA8}">
  <ds:schemaRefs/>
</ds:datastoreItem>
</file>

<file path=customXml/itemProps3.xml><?xml version="1.0" encoding="utf-8"?>
<ds:datastoreItem xmlns:ds="http://schemas.openxmlformats.org/officeDocument/2006/customXml" ds:itemID="{C9F976DE-2D4E-480B-963C-3DD247468308}">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7307BCA1-E985-4B24-AD7B-9F233165A0FB}">
  <ds:schemaRefs/>
</ds:datastoreItem>
</file>

<file path=customXml/itemProps6.xml><?xml version="1.0" encoding="utf-8"?>
<ds:datastoreItem xmlns:ds="http://schemas.openxmlformats.org/officeDocument/2006/customXml" ds:itemID="{C9B958FA-9E84-4935-B371-5489226390E5}">
  <ds:schemaRefs/>
</ds:datastoreItem>
</file>

<file path=customXml/itemProps7.xml><?xml version="1.0" encoding="utf-8"?>
<ds:datastoreItem xmlns:ds="http://schemas.openxmlformats.org/officeDocument/2006/customXml" ds:itemID="{AC287686-C999-4F9F-8456-40031663FF8A}">
  <ds:schemaRefs/>
</ds:datastoreItem>
</file>

<file path=docProps/app.xml><?xml version="1.0" encoding="utf-8"?>
<Properties xmlns="http://schemas.openxmlformats.org/officeDocument/2006/extended-properties" xmlns:vt="http://schemas.openxmlformats.org/officeDocument/2006/docPropsVTypes">
  <Template/>
  <TotalTime>9228</TotalTime>
  <Words>924</Words>
  <Application>Microsoft Office PowerPoint</Application>
  <PresentationFormat>Custom</PresentationFormat>
  <Paragraphs>36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Short Term Bond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80</cp:revision>
  <cp:lastPrinted>2023-11-06T17:42:21Z</cp:lastPrinted>
  <dcterms:created xsi:type="dcterms:W3CDTF">2022-11-29T14:04:04Z</dcterms:created>
  <dcterms:modified xsi:type="dcterms:W3CDTF">2025-01-09T16:22:27Z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