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010400" cy="9296400"/>
  <p:custDataLst>
    <p:custData r:id="rId2"/>
    <p:custData r:id="rId7"/>
    <p:custData r:id="rId1"/>
    <p:custData r:id="rId3"/>
    <p:custData r:id="rId4"/>
    <p:custData r:id="rId5"/>
    <p:custData r:id="rId6"/>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54" autoAdjust="0"/>
    <p:restoredTop sz="94660"/>
  </p:normalViewPr>
  <p:slideViewPr>
    <p:cSldViewPr>
      <p:cViewPr varScale="1">
        <p:scale>
          <a:sx n="106" d="100"/>
          <a:sy n="106" d="100"/>
        </p:scale>
        <p:origin x="4518" y="108"/>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21194225721782E-2"/>
          <c:y val="0.12213740458015267"/>
          <c:w val="0.39673137840528561"/>
          <c:h val="0.70260824267195621"/>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35467049448188148"/>
          <c:y val="0.25060856941811888"/>
          <c:w val="0.58599828038736534"/>
          <c:h val="0.47013017680209451"/>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3025229061522983E-2"/>
          <c:y val="0.11623556037531237"/>
          <c:w val="0.37304954068241464"/>
          <c:h val="0.85779056061106118"/>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217073149822274"/>
          <c:y val="0.28906824169645751"/>
          <c:w val="0.53062697648838175"/>
          <c:h val="0.52611425393492472"/>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3970556" y="0"/>
            <a:ext cx="3038413" cy="466581"/>
          </a:xfrm>
          <a:prstGeom prst="rect">
            <a:avLst/>
          </a:prstGeom>
        </p:spPr>
        <p:txBody>
          <a:bodyPr vert="horz" lIns="83622" tIns="41811" rIns="83622" bIns="41811" rtlCol="0"/>
          <a:lstStyle>
            <a:lvl1pPr algn="r">
              <a:defRPr sz="1100"/>
            </a:lvl1pPr>
          </a:lstStyle>
          <a:p>
            <a:fld id="{5261CBC8-46F5-400E-B244-E19A986FD207}" type="datetimeFigureOut">
              <a:rPr lang="en-US" smtClean="0"/>
              <a:t>2/12/2025</a:t>
            </a:fld>
            <a:endParaRPr lang="en-US" dirty="0"/>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3970556" y="8829820"/>
            <a:ext cx="3038413" cy="466581"/>
          </a:xfrm>
          <a:prstGeom prst="rect">
            <a:avLst/>
          </a:prstGeom>
        </p:spPr>
        <p:txBody>
          <a:bodyPr vert="horz" lIns="83622" tIns="41811" rIns="83622" bIns="41811" rtlCol="0" anchor="b"/>
          <a:lstStyle>
            <a:lvl1pPr algn="r">
              <a:defRPr sz="1100"/>
            </a:lvl1pPr>
          </a:lstStyle>
          <a:p>
            <a:fld id="{0E19F571-4828-49E5-B551-67DB9B4A9AD8}" type="slidenum">
              <a:rPr lang="en-US" smtClean="0"/>
              <a:t>‹#›</a:t>
            </a:fld>
            <a:endParaRPr lang="en-US" dirty="0"/>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p:cNvSpPr>
            <a:spLocks noGrp="1"/>
          </p:cNvSpPr>
          <p:nvPr>
            <p:ph type="dt" idx="1"/>
          </p:nvPr>
        </p:nvSpPr>
        <p:spPr>
          <a:xfrm>
            <a:off x="3970556" y="0"/>
            <a:ext cx="3038413" cy="466581"/>
          </a:xfrm>
          <a:prstGeom prst="rect">
            <a:avLst/>
          </a:prstGeom>
        </p:spPr>
        <p:txBody>
          <a:bodyPr vert="horz" lIns="83622" tIns="41811" rIns="83622" bIns="41811" rtlCol="0"/>
          <a:lstStyle>
            <a:lvl1pPr algn="r">
              <a:defRPr sz="1100"/>
            </a:lvl1pPr>
          </a:lstStyle>
          <a:p>
            <a:fld id="{4290BE5B-90A0-443E-B673-7B675E445E5E}" type="datetimeFigureOut">
              <a:rPr lang="en-US" smtClean="0"/>
              <a:t>2/12/2025</a:t>
            </a:fld>
            <a:endParaRPr lang="en-US" dirty="0"/>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83622" tIns="41811" rIns="83622" bIns="41811" rtlCol="0" anchor="ctr"/>
          <a:lstStyle/>
          <a:p>
            <a:endParaRPr lang="en-US" dirty="0"/>
          </a:p>
        </p:txBody>
      </p:sp>
      <p:sp>
        <p:nvSpPr>
          <p:cNvPr id="5" name="Notes Placeholder 4"/>
          <p:cNvSpPr>
            <a:spLocks noGrp="1"/>
          </p:cNvSpPr>
          <p:nvPr>
            <p:ph type="body" sz="quarter" idx="3"/>
          </p:nvPr>
        </p:nvSpPr>
        <p:spPr>
          <a:xfrm>
            <a:off x="701613" y="4473600"/>
            <a:ext cx="5607175" cy="3660750"/>
          </a:xfrm>
          <a:prstGeom prst="rect">
            <a:avLst/>
          </a:prstGeom>
        </p:spPr>
        <p:txBody>
          <a:bodyPr vert="horz" lIns="83622" tIns="41811" rIns="83622" bIns="418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556" y="8829820"/>
            <a:ext cx="3038413" cy="466581"/>
          </a:xfrm>
          <a:prstGeom prst="rect">
            <a:avLst/>
          </a:prstGeom>
        </p:spPr>
        <p:txBody>
          <a:bodyPr vert="horz" lIns="83622" tIns="41811" rIns="83622" bIns="41811" rtlCol="0" anchor="b"/>
          <a:lstStyle>
            <a:lvl1pPr algn="r">
              <a:defRPr sz="1100"/>
            </a:lvl1pPr>
          </a:lstStyle>
          <a:p>
            <a:fld id="{E2262609-4760-4DB8-8147-4037FD68C0B8}" type="slidenum">
              <a:rPr lang="en-US" smtClean="0"/>
              <a:t>‹#›</a:t>
            </a:fld>
            <a:endParaRPr lang="en-US" dirty="0"/>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dirty="0"/>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dirty="0"/>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2/12/2025</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dirty="0"/>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2/12/2025</a:t>
            </a:fld>
            <a:endParaRPr lang="en-US" dirty="0"/>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image" Target="../media/image1.png"/><Relationship Id="rId7" Type="http://schemas.openxmlformats.org/officeDocument/2006/relationships/image" Target="../media/image3.sv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svg"/><Relationship Id="rId5" Type="http://schemas.openxmlformats.org/officeDocument/2006/relationships/chart" Target="../charts/chart2.xml"/><Relationship Id="rId10" Type="http://schemas.openxmlformats.org/officeDocument/2006/relationships/image" Target="../media/image6.png"/><Relationship Id="rId4" Type="http://schemas.openxmlformats.org/officeDocument/2006/relationships/chart" Target="../charts/chart1.xml"/><Relationship Id="rId9" Type="http://schemas.openxmlformats.org/officeDocument/2006/relationships/image" Target="../media/image5.svg"/><Relationship Id="rId1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4280582468"/>
              </p:ext>
            </p:extLst>
          </p:nvPr>
        </p:nvGraphicFramePr>
        <p:xfrm>
          <a:off x="2743200" y="1485900"/>
          <a:ext cx="4800600" cy="8081857"/>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395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Short Term Bond Pool was created to invest restricted moneys of participants which have a longer-term investment horizon. The objective of the portfolio is to earn an incremental return over the WV Money Market Pool with an objective of asset growth rather than current income. The risk factor is higher than the WV Money Market Pool and is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357311">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i="0" spc="-10" dirty="0">
                        <a:solidFill>
                          <a:srgbClr val="15294B"/>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66878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 </a:t>
                      </a:r>
                      <a:r>
                        <a:rPr lang="en-US" sz="800" b="0" spc="-10" dirty="0">
                          <a:solidFill>
                            <a:srgbClr val="231F20"/>
                          </a:solidFill>
                          <a:latin typeface="Verdana" panose="020B0604030504040204" pitchFamily="34" charset="0"/>
                          <a:ea typeface="Verdana" panose="020B0604030504040204" pitchFamily="34" charset="0"/>
                        </a:rPr>
                        <a:t>(Sterling Capital</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Floating</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other short duration fixed income pools</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monthly.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monthly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26788">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Return Summary</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797412">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6858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Short Term Bond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14357">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pPr>
                      <a:endParaRPr lang="en-US" sz="800" i="1" spc="-10" dirty="0">
                        <a:solidFill>
                          <a:srgbClr val="231F20"/>
                        </a:solidFill>
                        <a:latin typeface="Arial"/>
                        <a:cs typeface="Arial"/>
                      </a:endParaRP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 and it is possible to lose money by depositing money in the Pool.</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06657"/>
            <a:ext cx="2000885" cy="271869"/>
          </a:xfrm>
          <a:prstGeom prst="rect">
            <a:avLst/>
          </a:prstGeom>
        </p:spPr>
        <p:txBody>
          <a:bodyPr vert="horz" wrap="square" lIns="0" tIns="1270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Effective Duration</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20" dirty="0">
                <a:solidFill>
                  <a:srgbClr val="231F20"/>
                </a:solidFill>
                <a:latin typeface="Verdana" panose="020B0604030504040204" pitchFamily="34" charset="0"/>
                <a:ea typeface="Verdana" panose="020B0604030504040204" pitchFamily="34" charset="0"/>
                <a:cs typeface="Arial"/>
              </a:rPr>
              <a:t>633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0292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br>
              <a:rPr lang="en-US" sz="2400" spc="-40" dirty="0">
                <a:latin typeface="Verdana" panose="020B0604030504040204" pitchFamily="34" charset="0"/>
                <a:ea typeface="Verdana" panose="020B0604030504040204" pitchFamily="34" charset="0"/>
              </a:rPr>
            </a:br>
            <a:r>
              <a:rPr lang="en-US" sz="2400" spc="-40" dirty="0">
                <a:latin typeface="Verdana" panose="020B0604030504040204" pitchFamily="34" charset="0"/>
                <a:ea typeface="Verdana" panose="020B0604030504040204" pitchFamily="34" charset="0"/>
              </a:rPr>
              <a:t>Short Term Bond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01/31/2025</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707</a:t>
            </a:r>
            <a:r>
              <a:rPr sz="700" spc="-20" dirty="0">
                <a:solidFill>
                  <a:srgbClr val="231F20"/>
                </a:solidFill>
                <a:latin typeface="Verdana" panose="020B0604030504040204" pitchFamily="34" charset="0"/>
                <a:ea typeface="Verdana" panose="020B0604030504040204" pitchFamily="34" charset="0"/>
                <a:cs typeface="Arial"/>
              </a:rPr>
              <a:t> </a:t>
            </a:r>
            <a:r>
              <a:rPr lang="en-US" sz="700" spc="-20" dirty="0">
                <a:solidFill>
                  <a:srgbClr val="231F20"/>
                </a:solidFill>
                <a:latin typeface="Verdana" panose="020B0604030504040204" pitchFamily="34" charset="0"/>
                <a:ea typeface="Verdana" panose="020B0604030504040204" pitchFamily="34" charset="0"/>
                <a:cs typeface="Arial"/>
              </a:rPr>
              <a:t>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30431"/>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6" name="Chart 5">
            <a:extLst>
              <a:ext uri="{FF2B5EF4-FFF2-40B4-BE49-F238E27FC236}">
                <a16:creationId xmlns:a16="http://schemas.microsoft.com/office/drawing/2014/main" id="{AB8EA797-C798-6D60-74A1-F76AAF7D2513}"/>
              </a:ext>
            </a:extLst>
          </p:cNvPr>
          <p:cNvGraphicFramePr>
            <a:graphicFrameLocks/>
          </p:cNvGraphicFramePr>
          <p:nvPr>
            <p:extLst>
              <p:ext uri="{D42A27DB-BD31-4B8C-83A1-F6EECF244321}">
                <p14:modId xmlns:p14="http://schemas.microsoft.com/office/powerpoint/2010/main" val="3396378007"/>
              </p:ext>
            </p:extLst>
          </p:nvPr>
        </p:nvGraphicFramePr>
        <p:xfrm>
          <a:off x="342900" y="3886200"/>
          <a:ext cx="2296391" cy="12619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63803422-A1C8-9ECC-483D-54A31ED123B5}"/>
              </a:ext>
            </a:extLst>
          </p:cNvPr>
          <p:cNvGraphicFramePr>
            <a:graphicFrameLocks/>
          </p:cNvGraphicFramePr>
          <p:nvPr>
            <p:extLst>
              <p:ext uri="{D42A27DB-BD31-4B8C-83A1-F6EECF244321}">
                <p14:modId xmlns:p14="http://schemas.microsoft.com/office/powerpoint/2010/main" val="2280378675"/>
              </p:ext>
            </p:extLst>
          </p:nvPr>
        </p:nvGraphicFramePr>
        <p:xfrm>
          <a:off x="304800" y="5257800"/>
          <a:ext cx="2449589" cy="1042266"/>
        </p:xfrm>
        <a:graphic>
          <a:graphicData uri="http://schemas.openxmlformats.org/drawingml/2006/chart">
            <c:chart xmlns:c="http://schemas.openxmlformats.org/drawingml/2006/chart" xmlns:r="http://schemas.openxmlformats.org/officeDocument/2006/relationships" r:id="rId5"/>
          </a:graphicData>
        </a:graphic>
      </p:graphicFrame>
      <p:pic>
        <p:nvPicPr>
          <p:cNvPr id="5" name="Picture 4">
            <a:extLst>
              <a:ext uri="{FF2B5EF4-FFF2-40B4-BE49-F238E27FC236}">
                <a16:creationId xmlns:a16="http://schemas.microsoft.com/office/drawing/2014/main" id="{124C9A78-5EEA-1866-8B08-BC14504D4AAC}"/>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2863949" y="4819911"/>
            <a:ext cx="4758995" cy="2678660"/>
          </a:xfrm>
          <a:prstGeom prst="rect">
            <a:avLst/>
          </a:prstGeom>
        </p:spPr>
      </p:pic>
      <p:pic>
        <p:nvPicPr>
          <p:cNvPr id="7" name="Picture 6">
            <a:extLst>
              <a:ext uri="{FF2B5EF4-FFF2-40B4-BE49-F238E27FC236}">
                <a16:creationId xmlns:a16="http://schemas.microsoft.com/office/drawing/2014/main" id="{3769B30C-2CA3-C7D6-B38B-F8C06787FBA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398116" y="2498012"/>
            <a:ext cx="2259387" cy="1255215"/>
          </a:xfrm>
          <a:prstGeom prst="rect">
            <a:avLst/>
          </a:prstGeom>
        </p:spPr>
      </p:pic>
      <p:pic>
        <p:nvPicPr>
          <p:cNvPr id="9" name="Picture 8">
            <a:extLst>
              <a:ext uri="{FF2B5EF4-FFF2-40B4-BE49-F238E27FC236}">
                <a16:creationId xmlns:a16="http://schemas.microsoft.com/office/drawing/2014/main" id="{70A1D8E2-FEFB-91F2-38A9-00AF4B129AD2}"/>
              </a:ext>
            </a:extLst>
          </p:cNvPr>
          <p:cNvPicPr>
            <a:picLocks noGrp="1" noRot="1" noChangeAspect="1" noMove="1" noResize="1" noEditPoints="1" noAdjustHandles="1" noChangeArrowheads="1" noChangeShapeType="1" noCrop="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428379" y="3841494"/>
            <a:ext cx="2198858" cy="1235722"/>
          </a:xfrm>
          <a:prstGeom prst="rect">
            <a:avLst/>
          </a:prstGeom>
        </p:spPr>
      </p:pic>
      <p:pic>
        <p:nvPicPr>
          <p:cNvPr id="10" name="Picture 9">
            <a:extLst>
              <a:ext uri="{FF2B5EF4-FFF2-40B4-BE49-F238E27FC236}">
                <a16:creationId xmlns:a16="http://schemas.microsoft.com/office/drawing/2014/main" id="{7C58EEF7-F1EE-427D-4EAD-A13E713D24BB}"/>
              </a:ext>
            </a:extLst>
          </p:cNvPr>
          <p:cNvPicPr>
            <a:picLocks noGrp="1" noRot="1" noChangeAspect="1" noMove="1" noResize="1" noEditPoints="1" noAdjustHandles="1" noChangeArrowheads="1" noChangeShapeType="1" noCrop="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390969" y="5315125"/>
            <a:ext cx="2301215" cy="995120"/>
          </a:xfrm>
          <a:prstGeom prst="rect">
            <a:avLst/>
          </a:prstGeom>
        </p:spPr>
      </p:pic>
      <p:pic>
        <p:nvPicPr>
          <p:cNvPr id="11" name="Picture 10">
            <a:extLst>
              <a:ext uri="{FF2B5EF4-FFF2-40B4-BE49-F238E27FC236}">
                <a16:creationId xmlns:a16="http://schemas.microsoft.com/office/drawing/2014/main" id="{DBE03E3D-6845-7F41-A751-F472079E055F}"/>
              </a:ext>
            </a:extLst>
          </p:cNvPr>
          <p:cNvPicPr>
            <a:picLocks noChangeAspect="1"/>
          </p:cNvPicPr>
          <p:nvPr/>
        </p:nvPicPr>
        <p:blipFill>
          <a:blip r:embed="rId14"/>
          <a:stretch>
            <a:fillRect/>
          </a:stretch>
        </p:blipFill>
        <p:spPr>
          <a:xfrm>
            <a:off x="533400" y="7116929"/>
            <a:ext cx="2080259"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8C722758-5CBB-C70B-AEB6-E4F6C6FBE760}"/>
              </a:ext>
            </a:extLst>
          </p:cNvPr>
          <p:cNvSpPr txBox="1"/>
          <p:nvPr/>
        </p:nvSpPr>
        <p:spPr>
          <a:xfrm>
            <a:off x="380999" y="1667520"/>
            <a:ext cx="7010401" cy="7540526"/>
          </a:xfrm>
          <a:prstGeom prst="rect">
            <a:avLst/>
          </a:prstGeom>
        </p:spPr>
        <p:txBody>
          <a:bodyPr vert="horz" wrap="square" lIns="0" tIns="76200" rIns="0" bIns="0" rtlCol="0">
            <a:spAutoFit/>
          </a:bodyPr>
          <a:lstStyle/>
          <a:p>
            <a:pPr marL="12700">
              <a:lnSpc>
                <a:spcPct val="100000"/>
              </a:lnSpc>
              <a:spcBef>
                <a:spcPts val="600"/>
              </a:spcBef>
              <a:spcAft>
                <a:spcPts val="600"/>
              </a:spcAft>
            </a:pPr>
            <a:r>
              <a:rPr sz="1200" b="1" spc="-10" dirty="0">
                <a:solidFill>
                  <a:srgbClr val="3C4463"/>
                </a:solidFill>
                <a:latin typeface="Verdana" panose="020B0604030504040204" pitchFamily="34" charset="0"/>
                <a:ea typeface="Verdana" panose="020B0604030504040204" pitchFamily="34" charset="0"/>
                <a:cs typeface="Arial"/>
              </a:rPr>
              <a:t>Commentary</a:t>
            </a:r>
            <a:endParaRPr lang="en-US" sz="12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r>
              <a:rPr lang="en-US" sz="1100" spc="-10" dirty="0">
                <a:solidFill>
                  <a:srgbClr val="3C4463"/>
                </a:solidFill>
                <a:latin typeface="Verdana" panose="020B0604030504040204" pitchFamily="34" charset="0"/>
                <a:ea typeface="Verdana" panose="020B0604030504040204" pitchFamily="34" charset="0"/>
                <a:cs typeface="Arial"/>
              </a:rPr>
              <a:t>January brought the second inauguration of Donald Trump as U.S. President, and with it came a flurry of executive orders, including 26 on his first day in office. As promised on the campaign trail, many of these orders aimed to cut regulations and were cheered by American businesses, causing the NFIB Small Business Optimism Index to skyrocket to a five-year high. However, financial markets also quickly felt the downside of Trump 2.0 as the new president threatened to place tariffs on goods imported from major trading partners like Mexico, Canada, China and the European Union in response to a variety of grievances. While the impact of the new administration’s policies will likely take months or even years to be felt, the U.S. economy continued to chug along in the meantime. U.S. employers added an additional 223,000 workers in December as the unemployment rate ticked down to 4.1%. On the inflation front, core consumer prices rose 0.2% month-over-month, but the year-over-year figure remained stuck well above the Fed’s 2% target at 3.2%. Unsurprisingly, with the labor market strengthening again and inflation above their desired range, the FOMC voted to leave the federal funds rate unchanged at their January meeting. Market expectations for further rate cuts this year remained steady with slightly less than two cuts priced in. Accordingly, short term interest rates were little changed on the month, with the two-year Treasury yield moving 0.04% lower.</a:t>
            </a:r>
          </a:p>
          <a:p>
            <a:pPr marL="12700" algn="just">
              <a:lnSpc>
                <a:spcPct val="100000"/>
              </a:lnSpc>
              <a:spcBef>
                <a:spcPts val="600"/>
              </a:spcBef>
              <a:spcAft>
                <a:spcPts val="600"/>
              </a:spcAft>
            </a:pPr>
            <a:r>
              <a:rPr lang="en-US" sz="1100" spc="-10" dirty="0">
                <a:solidFill>
                  <a:srgbClr val="3C4463"/>
                </a:solidFill>
                <a:latin typeface="Verdana" panose="020B0604030504040204" pitchFamily="34" charset="0"/>
                <a:ea typeface="Verdana" panose="020B0604030504040204" pitchFamily="34" charset="0"/>
                <a:cs typeface="Arial"/>
              </a:rPr>
              <a:t>Despite the threat of tariffs, the continued strength of the U.S. economy and elevated risk appetite maintained downward pressure on corporate bonds spreads. Strong demand for the asset class supported a typically strong January issuance calendar as well and investment grade companies brought nearly $200 billion in new bonds during the month, led by financials. Automakers who stood to see the most impact from tariffs on Mexico and Canada like Ford and General Motors underperformed the broader market, while utilities also saw wider spreads as investors speculated on the causes of the devastating wildfires in southern California. For the month, the option-adjusted spread on the ICE </a:t>
            </a:r>
            <a:r>
              <a:rPr lang="en-US" sz="1100" spc="-10" dirty="0" err="1">
                <a:solidFill>
                  <a:srgbClr val="3C4463"/>
                </a:solidFill>
                <a:latin typeface="Verdana" panose="020B0604030504040204" pitchFamily="34" charset="0"/>
                <a:ea typeface="Verdana" panose="020B0604030504040204" pitchFamily="34" charset="0"/>
                <a:cs typeface="Arial"/>
              </a:rPr>
              <a:t>BofA</a:t>
            </a:r>
            <a:r>
              <a:rPr lang="en-US" sz="1100" spc="-10" dirty="0">
                <a:solidFill>
                  <a:srgbClr val="3C4463"/>
                </a:solidFill>
                <a:latin typeface="Verdana" panose="020B0604030504040204" pitchFamily="34" charset="0"/>
                <a:ea typeface="Verdana" panose="020B0604030504040204" pitchFamily="34" charset="0"/>
                <a:cs typeface="Arial"/>
              </a:rPr>
              <a:t> 1-3Y Corporate Index tightened three bps for an excess return of 0.11%. </a:t>
            </a:r>
          </a:p>
          <a:p>
            <a:pPr marL="12700" algn="just">
              <a:lnSpc>
                <a:spcPct val="100000"/>
              </a:lnSpc>
              <a:spcBef>
                <a:spcPts val="600"/>
              </a:spcBef>
              <a:spcAft>
                <a:spcPts val="600"/>
              </a:spcAft>
            </a:pPr>
            <a:r>
              <a:rPr lang="en-US" sz="1100" spc="-10" dirty="0">
                <a:solidFill>
                  <a:srgbClr val="3C4463"/>
                </a:solidFill>
                <a:latin typeface="Verdana" panose="020B0604030504040204" pitchFamily="34" charset="0"/>
                <a:ea typeface="Verdana" panose="020B0604030504040204" pitchFamily="34" charset="0"/>
                <a:cs typeface="Arial"/>
              </a:rPr>
              <a:t>Securitized assets saw similar performance, although fundamentals weakened slightly. The option-adjusted spread on the ICE </a:t>
            </a:r>
            <a:r>
              <a:rPr lang="en-US" sz="1100" spc="-10" dirty="0" err="1">
                <a:solidFill>
                  <a:srgbClr val="3C4463"/>
                </a:solidFill>
                <a:latin typeface="Verdana" panose="020B0604030504040204" pitchFamily="34" charset="0"/>
                <a:ea typeface="Verdana" panose="020B0604030504040204" pitchFamily="34" charset="0"/>
                <a:cs typeface="Arial"/>
              </a:rPr>
              <a:t>BofA</a:t>
            </a:r>
            <a:r>
              <a:rPr lang="en-US" sz="1100" spc="-10" dirty="0">
                <a:solidFill>
                  <a:srgbClr val="3C4463"/>
                </a:solidFill>
                <a:latin typeface="Verdana" panose="020B0604030504040204" pitchFamily="34" charset="0"/>
                <a:ea typeface="Verdana" panose="020B0604030504040204" pitchFamily="34" charset="0"/>
                <a:cs typeface="Arial"/>
              </a:rPr>
              <a:t> 0-3Y U.S. Fixed Rate Asset-Backed Securities (ABS) Index tightened three bps for a 0.07% excess return but 30+ day delinquencies on both prime and subprime auto loans ticked up to 2% and 16.5%, although both of those figures rose marginally year-over-year. Commercial mortgage-backed securities continued their recent strong performance, outperforming duration-matched Treasuries by 0.21% in January thanks to continued strong demand for higher-yielding assets. Agency mortgage-backed securities were little changed and generated 0.04% of excess return for the month.</a:t>
            </a:r>
          </a:p>
          <a:p>
            <a:pPr marL="12700" algn="just">
              <a:lnSpc>
                <a:spcPct val="100000"/>
              </a:lnSpc>
              <a:spcBef>
                <a:spcPts val="600"/>
              </a:spcBef>
              <a:spcAft>
                <a:spcPts val="600"/>
              </a:spcAft>
            </a:pPr>
            <a:endParaRPr lang="en-US" sz="11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r>
              <a:rPr lang="en-US" sz="1000" b="1" spc="-10" dirty="0">
                <a:solidFill>
                  <a:srgbClr val="3C4463"/>
                </a:solidFill>
                <a:latin typeface="Verdana" panose="020B0604030504040204" pitchFamily="34" charset="0"/>
                <a:ea typeface="Verdana" panose="020B0604030504040204" pitchFamily="34" charset="0"/>
                <a:cs typeface="Arial"/>
              </a:rPr>
              <a:t>The views expressed represent the opinions of Sterling Capital Management. Any type of investing involves risk and there are no guarantees that these methods will be successful. </a:t>
            </a:r>
            <a:r>
              <a:rPr lang="en-US" sz="1000" spc="-10" dirty="0">
                <a:solidFill>
                  <a:srgbClr val="3C4463"/>
                </a:solidFill>
                <a:latin typeface="Verdana" panose="020B0604030504040204" pitchFamily="34" charset="0"/>
                <a:ea typeface="Verdana" panose="020B0604030504040204" pitchFamily="34" charset="0"/>
                <a:cs typeface="Arial"/>
              </a:rPr>
              <a:t>Data is as of 01.31.2025 unless otherwise stated. Source: Bloomberg L.P. Fed = Federal Reserve. FOMC = Federal Open Market Committee. BPS = basis points. GDP = gross domestic product. The securities described are neither a recommendation nor a solicitation. Security information is being obtained from resources the firm believes to be accurate, but no warrant is made as to the accuracy or completeness of the information.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Definition name="System" displayName="System" id="defd4ffc-7597-44ff-bd17-0ab2943cfa41" isdomainofvalue="False" dataSourceId="4d064a7f-25d8-4763-994d-a7cade129f21"/>
</file>

<file path=customXml/item2.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3.xml><?xml version="1.0" encoding="utf-8"?>
<AllExternalAdhocVariableMappings/>
</file>

<file path=customXml/item4.xml><?xml version="1.0" encoding="utf-8"?>
<VariableListDefinition name="Computed" displayName="Computed" id="79c2df7d-fd66-437f-87ec-7cc7eca259a4" isdomainofvalue="False" dataSourceId="bf6e691e-4a82-4b29-a4a2-0fe3e49ed1e2"/>
</file>

<file path=customXml/item5.xml><?xml version="1.0" encoding="utf-8"?>
<VariableListDefinition name="AD_HOC" displayName="AD_HOC" id="f0e3ae17-4bda-4221-b308-9ed9e78949ae" isdomainofvalue="False" dataSourceId="faca008e-beab-4704-b396-325855fbd953"/>
</file>

<file path=customXml/item6.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7.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Props1.xml><?xml version="1.0" encoding="utf-8"?>
<ds:datastoreItem xmlns:ds="http://schemas.openxmlformats.org/officeDocument/2006/customXml" ds:itemID="{5932D280-ABF3-4683-9356-EB6E6A1C1ABA}">
  <ds:schemaRefs/>
</ds:datastoreItem>
</file>

<file path=customXml/itemProps2.xml><?xml version="1.0" encoding="utf-8"?>
<ds:datastoreItem xmlns:ds="http://schemas.openxmlformats.org/officeDocument/2006/customXml" ds:itemID="{AC287686-C999-4F9F-8456-40031663FF8A}">
  <ds:schemaRefs/>
</ds:datastoreItem>
</file>

<file path=customXml/itemProps3.xml><?xml version="1.0" encoding="utf-8"?>
<ds:datastoreItem xmlns:ds="http://schemas.openxmlformats.org/officeDocument/2006/customXml" ds:itemID="{C9F976DE-2D4E-480B-963C-3DD247468308}">
  <ds:schemaRefs/>
</ds:datastoreItem>
</file>

<file path=customXml/itemProps4.xml><?xml version="1.0" encoding="utf-8"?>
<ds:datastoreItem xmlns:ds="http://schemas.openxmlformats.org/officeDocument/2006/customXml" ds:itemID="{DBB539B3-995C-42ED-9062-44C462AD4632}">
  <ds:schemaRefs/>
</ds:datastoreItem>
</file>

<file path=customXml/itemProps5.xml><?xml version="1.0" encoding="utf-8"?>
<ds:datastoreItem xmlns:ds="http://schemas.openxmlformats.org/officeDocument/2006/customXml" ds:itemID="{7307BCA1-E985-4B24-AD7B-9F233165A0FB}">
  <ds:schemaRefs/>
</ds:datastoreItem>
</file>

<file path=customXml/itemProps6.xml><?xml version="1.0" encoding="utf-8"?>
<ds:datastoreItem xmlns:ds="http://schemas.openxmlformats.org/officeDocument/2006/customXml" ds:itemID="{655BBD55-7114-437C-8C4B-17C2653D0EA8}">
  <ds:schemaRefs/>
</ds:datastoreItem>
</file>

<file path=customXml/itemProps7.xml><?xml version="1.0" encoding="utf-8"?>
<ds:datastoreItem xmlns:ds="http://schemas.openxmlformats.org/officeDocument/2006/customXml" ds:itemID="{C9B958FA-9E84-4935-B371-5489226390E5}">
  <ds:schemaRefs/>
</ds:datastoreItem>
</file>

<file path=docProps/app.xml><?xml version="1.0" encoding="utf-8"?>
<Properties xmlns="http://schemas.openxmlformats.org/officeDocument/2006/extended-properties" xmlns:vt="http://schemas.openxmlformats.org/officeDocument/2006/docPropsVTypes">
  <Template/>
  <TotalTime>9233</TotalTime>
  <Words>957</Words>
  <Application>Microsoft Office PowerPoint</Application>
  <PresentationFormat>Custom</PresentationFormat>
  <Paragraphs>36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Short Term Bond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82</cp:revision>
  <cp:lastPrinted>2023-11-06T17:42:21Z</cp:lastPrinted>
  <dcterms:created xsi:type="dcterms:W3CDTF">2022-11-29T14:04:04Z</dcterms:created>
  <dcterms:modified xsi:type="dcterms:W3CDTF">2025-02-12T15:00:21Z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