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theme/themeOverride1.xml" ContentType="application/vnd.openxmlformats-officedocument.themeOverr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8"/>
  </p:sldMasterIdLst>
  <p:notesMasterIdLst>
    <p:notesMasterId r:id="rId11"/>
  </p:notesMasterIdLst>
  <p:handoutMasterIdLst>
    <p:handoutMasterId r:id="rId12"/>
  </p:handoutMasterIdLst>
  <p:sldIdLst>
    <p:sldId id="256" r:id="rId9"/>
    <p:sldId id="257" r:id="rId10"/>
  </p:sldIdLst>
  <p:sldSz cx="7772400" cy="10058400"/>
  <p:notesSz cx="7315200" cy="9601200"/>
  <p:custDataLst>
    <p:custData r:id="rId6"/>
    <p:custData r:id="rId5"/>
    <p:custData r:id="rId2"/>
    <p:custData r:id="rId1"/>
    <p:custData r:id="rId3"/>
    <p:custData r:id="rId4"/>
    <p:custData r:id="rId7"/>
  </p:custDataLst>
  <p:defaultTextStyle>
    <a:defPPr>
      <a:defRPr kern="0"/>
    </a:defPPr>
  </p:defaultTextStyle>
  <p:extLst>
    <p:ext uri="{EFAFB233-063F-42B5-8137-9DF3F51BA10A}">
      <p15:sldGuideLst xmlns:p15="http://schemas.microsoft.com/office/powerpoint/2012/main">
        <p15:guide id="1" orient="horz" pos="2784" userDrawn="1">
          <p15:clr>
            <a:srgbClr val="A4A3A4"/>
          </p15:clr>
        </p15:guide>
        <p15:guide id="2" pos="336" userDrawn="1">
          <p15:clr>
            <a:srgbClr val="A4A3A4"/>
          </p15:clr>
        </p15:guide>
        <p15:guide id="3" pos="4752" userDrawn="1">
          <p15:clr>
            <a:srgbClr val="A4A3A4"/>
          </p15:clr>
        </p15:guide>
        <p15:guide id="4" pos="576" userDrawn="1">
          <p15:clr>
            <a:srgbClr val="A4A3A4"/>
          </p15:clr>
        </p15:guide>
        <p15:guide id="5" pos="1776"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9D9D9"/>
    <a:srgbClr val="EAECF2"/>
    <a:srgbClr val="A6A5B5"/>
    <a:srgbClr val="DFDFE5"/>
    <a:srgbClr val="15284A"/>
    <a:srgbClr val="3C4463"/>
    <a:srgbClr val="585A76"/>
    <a:srgbClr val="15294B"/>
    <a:srgbClr val="A6A5B6"/>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54" autoAdjust="0"/>
    <p:restoredTop sz="92779" autoAdjust="0"/>
  </p:normalViewPr>
  <p:slideViewPr>
    <p:cSldViewPr>
      <p:cViewPr varScale="1">
        <p:scale>
          <a:sx n="104" d="100"/>
          <a:sy n="104" d="100"/>
        </p:scale>
        <p:origin x="4572" y="108"/>
      </p:cViewPr>
      <p:guideLst>
        <p:guide orient="horz" pos="2784"/>
        <p:guide pos="336"/>
        <p:guide pos="4752"/>
        <p:guide pos="576"/>
        <p:guide pos="1776"/>
      </p:guideLst>
    </p:cSldViewPr>
  </p:slideViewPr>
  <p:notesTextViewPr>
    <p:cViewPr>
      <p:scale>
        <a:sx n="100" d="100"/>
        <a:sy n="100" d="100"/>
      </p:scale>
      <p:origin x="0" y="0"/>
    </p:cViewPr>
  </p:notesTextViewPr>
  <p:notesViewPr>
    <p:cSldViewPr>
      <p:cViewPr varScale="1">
        <p:scale>
          <a:sx n="76" d="100"/>
          <a:sy n="76" d="100"/>
        </p:scale>
        <p:origin x="2940" y="11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handoutMaster" Target="handoutMasters/handoutMaster1.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notesMaster" Target="notesMasters/notes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slide" Target="slides/slide2.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themeOverride" Target="../theme/themeOverride1.xml"/><Relationship Id="rId2" Type="http://schemas.microsoft.com/office/2011/relationships/chartColorStyle" Target="colors1.xml"/><Relationship Id="rId1" Type="http://schemas.microsoft.com/office/2011/relationships/chartStyle" Target="style1.xml"/><Relationship Id="rId4" Type="http://schemas.openxmlformats.org/officeDocument/2006/relationships/oleObject" Target="file:///\\Fedfs1\PMM_Share\PMM-Marketing-Corp-Communications\Marketing\Treasury-LGIP\Clients\West%20Virginia\Fact%20Sheet%20Project%2010-22\WVMM%20Fact%20Sheet%20Data.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5.4672790901137358E-2"/>
          <c:y val="0.11904761904761904"/>
          <c:w val="0.39333333333333331"/>
          <c:h val="0.70238095238095233"/>
        </c:manualLayout>
      </c:layout>
      <c:pieChart>
        <c:varyColors val="1"/>
        <c:dLbls>
          <c:showLegendKey val="0"/>
          <c:showVal val="0"/>
          <c:showCatName val="0"/>
          <c:showSerName val="0"/>
          <c:showPercent val="0"/>
          <c:showBubbleSize val="0"/>
          <c:showLeaderLines val="0"/>
        </c:dLbls>
        <c:firstSliceAng val="0"/>
      </c:pieChart>
      <c:spPr>
        <a:noFill/>
        <a:ln>
          <a:noFill/>
        </a:ln>
        <a:effectLst/>
      </c:spPr>
    </c:plotArea>
    <c:legend>
      <c:legendPos val="b"/>
      <c:layout>
        <c:manualLayout>
          <c:xMode val="edge"/>
          <c:yMode val="edge"/>
          <c:x val="0.4064780128698785"/>
          <c:y val="0.32443873086555419"/>
          <c:w val="0.35146762904636919"/>
          <c:h val="0.1905990981896494"/>
        </c:manualLayout>
      </c:layout>
      <c:overlay val="0"/>
      <c:spPr>
        <a:noFill/>
        <a:ln>
          <a:noFill/>
        </a:ln>
        <a:effectLst/>
      </c:spPr>
      <c:txPr>
        <a:bodyPr rot="0" spcFirstLastPara="1" vertOverflow="ellipsis" vert="horz" wrap="square" anchor="ctr" anchorCtr="1"/>
        <a:lstStyle/>
        <a:p>
          <a:pPr>
            <a:defRPr sz="600" b="0" i="0" u="none" strike="noStrike" kern="1200" baseline="0">
              <a:solidFill>
                <a:schemeClr val="tx1"/>
              </a:solidFill>
              <a:latin typeface="Verdana" panose="020B0604030504040204" pitchFamily="34" charset="0"/>
              <a:ea typeface="Verdana" panose="020B0604030504040204" pitchFamily="34" charset="0"/>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w="9525" cap="flat" cmpd="sng" algn="ctr">
      <a:noFill/>
      <a:round/>
    </a:ln>
    <a:effectLst/>
  </c:spPr>
  <c:txPr>
    <a:bodyPr/>
    <a:lstStyle/>
    <a:p>
      <a:pPr>
        <a:defRPr/>
      </a:pPr>
      <a:endParaRPr lang="en-US"/>
    </a:p>
  </c:txPr>
  <c:externalData r:id="rId4">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7E73155-EF46-69A0-37D7-ADCC75B26C7D}"/>
              </a:ext>
            </a:extLst>
          </p:cNvPr>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a:extLst>
              <a:ext uri="{FF2B5EF4-FFF2-40B4-BE49-F238E27FC236}">
                <a16:creationId xmlns:a16="http://schemas.microsoft.com/office/drawing/2014/main" id="{2470E027-7C61-2F21-74D8-4BF2ED2EA9EB}"/>
              </a:ext>
            </a:extLst>
          </p:cNvPr>
          <p:cNvSpPr>
            <a:spLocks noGrp="1"/>
          </p:cNvSpPr>
          <p:nvPr>
            <p:ph type="dt" sz="quarter" idx="1"/>
          </p:nvPr>
        </p:nvSpPr>
        <p:spPr>
          <a:xfrm>
            <a:off x="4143189" y="0"/>
            <a:ext cx="3170518" cy="481879"/>
          </a:xfrm>
          <a:prstGeom prst="rect">
            <a:avLst/>
          </a:prstGeom>
        </p:spPr>
        <p:txBody>
          <a:bodyPr vert="horz" lIns="86741" tIns="43371" rIns="86741" bIns="43371" rtlCol="0"/>
          <a:lstStyle>
            <a:lvl1pPr algn="r">
              <a:defRPr sz="1100"/>
            </a:lvl1pPr>
          </a:lstStyle>
          <a:p>
            <a:fld id="{5261CBC8-46F5-400E-B244-E19A986FD207}" type="datetimeFigureOut">
              <a:rPr lang="en-US" smtClean="0"/>
              <a:t>2/19/2025</a:t>
            </a:fld>
            <a:endParaRPr lang="en-US"/>
          </a:p>
        </p:txBody>
      </p:sp>
      <p:sp>
        <p:nvSpPr>
          <p:cNvPr id="4" name="Footer Placeholder 3">
            <a:extLst>
              <a:ext uri="{FF2B5EF4-FFF2-40B4-BE49-F238E27FC236}">
                <a16:creationId xmlns:a16="http://schemas.microsoft.com/office/drawing/2014/main" id="{9F676BA6-415E-4B7C-ABF9-A0CFF51BF0EA}"/>
              </a:ext>
            </a:extLst>
          </p:cNvPr>
          <p:cNvSpPr>
            <a:spLocks noGrp="1"/>
          </p:cNvSpPr>
          <p:nvPr>
            <p:ph type="ftr" sz="quarter" idx="2"/>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5" name="Slide Number Placeholder 4">
            <a:extLst>
              <a:ext uri="{FF2B5EF4-FFF2-40B4-BE49-F238E27FC236}">
                <a16:creationId xmlns:a16="http://schemas.microsoft.com/office/drawing/2014/main" id="{D8C628D4-FAE6-869F-C601-0AD49D5056AE}"/>
              </a:ext>
            </a:extLst>
          </p:cNvPr>
          <p:cNvSpPr>
            <a:spLocks noGrp="1"/>
          </p:cNvSpPr>
          <p:nvPr>
            <p:ph type="sldNum" sz="quarter" idx="3"/>
          </p:nvPr>
        </p:nvSpPr>
        <p:spPr>
          <a:xfrm>
            <a:off x="4143189" y="9119323"/>
            <a:ext cx="3170518" cy="481879"/>
          </a:xfrm>
          <a:prstGeom prst="rect">
            <a:avLst/>
          </a:prstGeom>
        </p:spPr>
        <p:txBody>
          <a:bodyPr vert="horz" lIns="86741" tIns="43371" rIns="86741" bIns="43371" rtlCol="0" anchor="b"/>
          <a:lstStyle>
            <a:lvl1pPr algn="r">
              <a:defRPr sz="1100"/>
            </a:lvl1pPr>
          </a:lstStyle>
          <a:p>
            <a:fld id="{0E19F571-4828-49E5-B551-67DB9B4A9AD8}" type="slidenum">
              <a:rPr lang="en-US" smtClean="0"/>
              <a:t>‹#›</a:t>
            </a:fld>
            <a:endParaRPr lang="en-US"/>
          </a:p>
        </p:txBody>
      </p:sp>
    </p:spTree>
    <p:extLst>
      <p:ext uri="{BB962C8B-B14F-4D97-AF65-F5344CB8AC3E}">
        <p14:creationId xmlns:p14="http://schemas.microsoft.com/office/powerpoint/2010/main" val="264125375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518" cy="481879"/>
          </a:xfrm>
          <a:prstGeom prst="rect">
            <a:avLst/>
          </a:prstGeom>
        </p:spPr>
        <p:txBody>
          <a:bodyPr vert="horz" lIns="86741" tIns="43371" rIns="86741" bIns="43371" rtlCol="0"/>
          <a:lstStyle>
            <a:lvl1pPr algn="l">
              <a:defRPr sz="1100"/>
            </a:lvl1pPr>
          </a:lstStyle>
          <a:p>
            <a:endParaRPr lang="en-US"/>
          </a:p>
        </p:txBody>
      </p:sp>
      <p:sp>
        <p:nvSpPr>
          <p:cNvPr id="3" name="Date Placeholder 2"/>
          <p:cNvSpPr>
            <a:spLocks noGrp="1"/>
          </p:cNvSpPr>
          <p:nvPr>
            <p:ph type="dt" idx="1"/>
          </p:nvPr>
        </p:nvSpPr>
        <p:spPr>
          <a:xfrm>
            <a:off x="4143189" y="0"/>
            <a:ext cx="3170518" cy="481879"/>
          </a:xfrm>
          <a:prstGeom prst="rect">
            <a:avLst/>
          </a:prstGeom>
        </p:spPr>
        <p:txBody>
          <a:bodyPr vert="horz" lIns="86741" tIns="43371" rIns="86741" bIns="43371" rtlCol="0"/>
          <a:lstStyle>
            <a:lvl1pPr algn="r">
              <a:defRPr sz="1100"/>
            </a:lvl1pPr>
          </a:lstStyle>
          <a:p>
            <a:fld id="{4290BE5B-90A0-443E-B673-7B675E445E5E}" type="datetimeFigureOut">
              <a:rPr lang="en-US" smtClean="0"/>
              <a:t>2/19/2025</a:t>
            </a:fld>
            <a:endParaRPr lang="en-US"/>
          </a:p>
        </p:txBody>
      </p:sp>
      <p:sp>
        <p:nvSpPr>
          <p:cNvPr id="4" name="Slide Image Placeholder 3"/>
          <p:cNvSpPr>
            <a:spLocks noGrp="1" noRot="1" noChangeAspect="1"/>
          </p:cNvSpPr>
          <p:nvPr>
            <p:ph type="sldImg" idx="2"/>
          </p:nvPr>
        </p:nvSpPr>
        <p:spPr>
          <a:xfrm>
            <a:off x="2405063" y="1200150"/>
            <a:ext cx="2505075" cy="3240088"/>
          </a:xfrm>
          <a:prstGeom prst="rect">
            <a:avLst/>
          </a:prstGeom>
          <a:noFill/>
          <a:ln w="12700">
            <a:solidFill>
              <a:prstClr val="black"/>
            </a:solidFill>
          </a:ln>
        </p:spPr>
        <p:txBody>
          <a:bodyPr vert="horz" lIns="86741" tIns="43371" rIns="86741" bIns="43371" rtlCol="0" anchor="ctr"/>
          <a:lstStyle/>
          <a:p>
            <a:endParaRPr lang="en-US"/>
          </a:p>
        </p:txBody>
      </p:sp>
      <p:sp>
        <p:nvSpPr>
          <p:cNvPr id="5" name="Notes Placeholder 4"/>
          <p:cNvSpPr>
            <a:spLocks noGrp="1"/>
          </p:cNvSpPr>
          <p:nvPr>
            <p:ph type="body" sz="quarter" idx="3"/>
          </p:nvPr>
        </p:nvSpPr>
        <p:spPr>
          <a:xfrm>
            <a:off x="732119" y="4620275"/>
            <a:ext cx="5850965" cy="3780775"/>
          </a:xfrm>
          <a:prstGeom prst="rect">
            <a:avLst/>
          </a:prstGeom>
        </p:spPr>
        <p:txBody>
          <a:bodyPr vert="horz" lIns="86741" tIns="43371" rIns="86741" bIns="433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119323"/>
            <a:ext cx="3170518" cy="481879"/>
          </a:xfrm>
          <a:prstGeom prst="rect">
            <a:avLst/>
          </a:prstGeom>
        </p:spPr>
        <p:txBody>
          <a:bodyPr vert="horz" lIns="86741" tIns="43371" rIns="86741" bIns="43371" rtlCol="0" anchor="b"/>
          <a:lstStyle>
            <a:lvl1pPr algn="l">
              <a:defRPr sz="1100"/>
            </a:lvl1pPr>
          </a:lstStyle>
          <a:p>
            <a:endParaRPr lang="en-US"/>
          </a:p>
        </p:txBody>
      </p:sp>
      <p:sp>
        <p:nvSpPr>
          <p:cNvPr id="7" name="Slide Number Placeholder 6"/>
          <p:cNvSpPr>
            <a:spLocks noGrp="1"/>
          </p:cNvSpPr>
          <p:nvPr>
            <p:ph type="sldNum" sz="quarter" idx="5"/>
          </p:nvPr>
        </p:nvSpPr>
        <p:spPr>
          <a:xfrm>
            <a:off x="4143189" y="9119323"/>
            <a:ext cx="3170518" cy="481879"/>
          </a:xfrm>
          <a:prstGeom prst="rect">
            <a:avLst/>
          </a:prstGeom>
        </p:spPr>
        <p:txBody>
          <a:bodyPr vert="horz" lIns="86741" tIns="43371" rIns="86741" bIns="43371" rtlCol="0" anchor="b"/>
          <a:lstStyle>
            <a:lvl1pPr algn="r">
              <a:defRPr sz="1100"/>
            </a:lvl1pPr>
          </a:lstStyle>
          <a:p>
            <a:fld id="{E2262609-4760-4DB8-8147-4037FD68C0B8}" type="slidenum">
              <a:rPr lang="en-US" smtClean="0"/>
              <a:t>‹#›</a:t>
            </a:fld>
            <a:endParaRPr lang="en-US"/>
          </a:p>
        </p:txBody>
      </p:sp>
    </p:spTree>
    <p:extLst>
      <p:ext uri="{BB962C8B-B14F-4D97-AF65-F5344CB8AC3E}">
        <p14:creationId xmlns:p14="http://schemas.microsoft.com/office/powerpoint/2010/main" val="1850837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1</a:t>
            </a:fld>
            <a:endParaRPr lang="en-US"/>
          </a:p>
        </p:txBody>
      </p:sp>
    </p:spTree>
    <p:extLst>
      <p:ext uri="{BB962C8B-B14F-4D97-AF65-F5344CB8AC3E}">
        <p14:creationId xmlns:p14="http://schemas.microsoft.com/office/powerpoint/2010/main" val="17131665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E2262609-4760-4DB8-8147-4037FD68C0B8}" type="slidenum">
              <a:rPr lang="en-US" smtClean="0"/>
              <a:t>2</a:t>
            </a:fld>
            <a:endParaRPr lang="en-US"/>
          </a:p>
        </p:txBody>
      </p:sp>
    </p:spTree>
    <p:extLst>
      <p:ext uri="{BB962C8B-B14F-4D97-AF65-F5344CB8AC3E}">
        <p14:creationId xmlns:p14="http://schemas.microsoft.com/office/powerpoint/2010/main" val="422047342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2700" b="1" i="0">
                <a:solidFill>
                  <a:srgbClr val="002D5B"/>
                </a:solidFill>
                <a:latin typeface="Times New Roman"/>
                <a:cs typeface="Times New Roman"/>
              </a:defRPr>
            </a:lvl1pPr>
          </a:lstStyle>
          <a:p>
            <a:endParaRPr/>
          </a:p>
        </p:txBody>
      </p:sp>
      <p:sp>
        <p:nvSpPr>
          <p:cNvPr id="3" name="Holder 3"/>
          <p:cNvSpPr>
            <a:spLocks noGrp="1"/>
          </p:cNvSpPr>
          <p:nvPr>
            <p:ph type="body" idx="1"/>
          </p:nvPr>
        </p:nvSpPr>
        <p:spPr>
          <a:xfrm>
            <a:off x="2905760" y="2157882"/>
            <a:ext cx="4409440" cy="2065020"/>
          </a:xfrm>
          <a:prstGeom prst="rect">
            <a:avLst/>
          </a:prstGeom>
        </p:spPr>
        <p:txBody>
          <a:bodyPr lIns="0" tIns="0" rIns="0" bIns="0"/>
          <a:lstStyle>
            <a:lvl1pPr>
              <a:defRPr sz="1000" b="1" i="0">
                <a:solidFill>
                  <a:srgbClr val="3A84B6"/>
                </a:solidFill>
                <a:latin typeface="Arial"/>
                <a:cs typeface="Arial"/>
              </a:defRPr>
            </a:lvl1pPr>
          </a:lstStyle>
          <a:p>
            <a:endParaRPr dirty="0"/>
          </a:p>
        </p:txBody>
      </p:sp>
      <p:sp>
        <p:nvSpPr>
          <p:cNvPr id="4" name="Holder 4"/>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6" name="Holder 6"/>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11" name="Group 10">
            <a:extLst>
              <a:ext uri="{FF2B5EF4-FFF2-40B4-BE49-F238E27FC236}">
                <a16:creationId xmlns:a16="http://schemas.microsoft.com/office/drawing/2014/main" id="{0ABA9953-CE50-341F-046B-DEAF4BA8525E}"/>
              </a:ext>
            </a:extLst>
          </p:cNvPr>
          <p:cNvGrpSpPr/>
          <p:nvPr userDrawn="1"/>
        </p:nvGrpSpPr>
        <p:grpSpPr>
          <a:xfrm>
            <a:off x="0" y="0"/>
            <a:ext cx="2286000" cy="1981200"/>
            <a:chOff x="-2819400" y="-1"/>
            <a:chExt cx="2514600" cy="2133600"/>
          </a:xfrm>
        </p:grpSpPr>
        <p:sp>
          <p:nvSpPr>
            <p:cNvPr id="12" name="bg object 16">
              <a:extLst>
                <a:ext uri="{FF2B5EF4-FFF2-40B4-BE49-F238E27FC236}">
                  <a16:creationId xmlns:a16="http://schemas.microsoft.com/office/drawing/2014/main" id="{E12BD780-A319-C77F-08CD-3045DBA917B4}"/>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3" name="bg object 16">
              <a:extLst>
                <a:ext uri="{FF2B5EF4-FFF2-40B4-BE49-F238E27FC236}">
                  <a16:creationId xmlns:a16="http://schemas.microsoft.com/office/drawing/2014/main" id="{2DA90980-1DDA-FB24-47DB-08FC8D9BCA71}"/>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4" name="bg object 16">
              <a:extLst>
                <a:ext uri="{FF2B5EF4-FFF2-40B4-BE49-F238E27FC236}">
                  <a16:creationId xmlns:a16="http://schemas.microsoft.com/office/drawing/2014/main" id="{B6FA332C-A125-70AF-8133-4C0E1B1E763A}"/>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
        <p:nvSpPr>
          <p:cNvPr id="15" name="Rectangle 14">
            <a:extLst>
              <a:ext uri="{FF2B5EF4-FFF2-40B4-BE49-F238E27FC236}">
                <a16:creationId xmlns:a16="http://schemas.microsoft.com/office/drawing/2014/main" id="{6043E4CB-56AF-AAE0-2A72-73F761193C33}"/>
              </a:ext>
            </a:extLst>
          </p:cNvPr>
          <p:cNvSpPr/>
          <p:nvPr userDrawn="1"/>
        </p:nvSpPr>
        <p:spPr>
          <a:xfrm>
            <a:off x="403860" y="1524000"/>
            <a:ext cx="2286000" cy="7696200"/>
          </a:xfrm>
          <a:prstGeom prst="rect">
            <a:avLst/>
          </a:prstGeom>
          <a:solidFill>
            <a:srgbClr val="EAECF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bg object 16">
            <a:extLst>
              <a:ext uri="{FF2B5EF4-FFF2-40B4-BE49-F238E27FC236}">
                <a16:creationId xmlns:a16="http://schemas.microsoft.com/office/drawing/2014/main" id="{9953BB99-895E-377B-6857-16804BFACAC8}"/>
              </a:ext>
            </a:extLst>
          </p:cNvPr>
          <p:cNvSpPr/>
          <p:nvPr userDrawn="1"/>
        </p:nvSpPr>
        <p:spPr>
          <a:xfrm>
            <a:off x="3429000" y="1981200"/>
            <a:ext cx="3653832" cy="3124200"/>
          </a:xfrm>
          <a:custGeom>
            <a:avLst/>
            <a:gdLst/>
            <a:ahLst/>
            <a:cxnLst/>
            <a:rect l="l" t="t" r="r" b="b"/>
            <a:pathLst>
              <a:path w="4069715" h="3479800">
                <a:moveTo>
                  <a:pt x="1876664" y="3174999"/>
                </a:moveTo>
                <a:lnTo>
                  <a:pt x="491907" y="3174999"/>
                </a:lnTo>
                <a:lnTo>
                  <a:pt x="501474" y="3213099"/>
                </a:lnTo>
                <a:lnTo>
                  <a:pt x="506386" y="3263900"/>
                </a:lnTo>
                <a:lnTo>
                  <a:pt x="508196" y="3302000"/>
                </a:lnTo>
                <a:lnTo>
                  <a:pt x="508455" y="3340100"/>
                </a:lnTo>
                <a:lnTo>
                  <a:pt x="512362" y="3340100"/>
                </a:lnTo>
                <a:lnTo>
                  <a:pt x="522133" y="3352800"/>
                </a:lnTo>
                <a:lnTo>
                  <a:pt x="534837" y="3365500"/>
                </a:lnTo>
                <a:lnTo>
                  <a:pt x="547545" y="3365500"/>
                </a:lnTo>
                <a:lnTo>
                  <a:pt x="568553" y="3390900"/>
                </a:lnTo>
                <a:lnTo>
                  <a:pt x="604711" y="3441700"/>
                </a:lnTo>
                <a:lnTo>
                  <a:pt x="625727" y="3454400"/>
                </a:lnTo>
                <a:lnTo>
                  <a:pt x="650522" y="3467100"/>
                </a:lnTo>
                <a:lnTo>
                  <a:pt x="677519" y="3479800"/>
                </a:lnTo>
                <a:lnTo>
                  <a:pt x="840731" y="3479800"/>
                </a:lnTo>
                <a:lnTo>
                  <a:pt x="893504" y="3467100"/>
                </a:lnTo>
                <a:lnTo>
                  <a:pt x="946275" y="3441700"/>
                </a:lnTo>
                <a:lnTo>
                  <a:pt x="1157374" y="3441700"/>
                </a:lnTo>
                <a:lnTo>
                  <a:pt x="1157374" y="3429000"/>
                </a:lnTo>
                <a:lnTo>
                  <a:pt x="1202207" y="3416300"/>
                </a:lnTo>
                <a:lnTo>
                  <a:pt x="1252173" y="3403600"/>
                </a:lnTo>
                <a:lnTo>
                  <a:pt x="1476952" y="3403600"/>
                </a:lnTo>
                <a:lnTo>
                  <a:pt x="1524717" y="3390900"/>
                </a:lnTo>
                <a:lnTo>
                  <a:pt x="1571750" y="3365500"/>
                </a:lnTo>
                <a:lnTo>
                  <a:pt x="1578589" y="3352800"/>
                </a:lnTo>
                <a:lnTo>
                  <a:pt x="1580544" y="3327400"/>
                </a:lnTo>
                <a:lnTo>
                  <a:pt x="1587383" y="3314700"/>
                </a:lnTo>
                <a:lnTo>
                  <a:pt x="1605711" y="3302000"/>
                </a:lnTo>
                <a:lnTo>
                  <a:pt x="1616708" y="3289300"/>
                </a:lnTo>
                <a:lnTo>
                  <a:pt x="1624770" y="3276600"/>
                </a:lnTo>
                <a:lnTo>
                  <a:pt x="1634297" y="3263900"/>
                </a:lnTo>
                <a:lnTo>
                  <a:pt x="1844412" y="3263900"/>
                </a:lnTo>
                <a:lnTo>
                  <a:pt x="1872631" y="3225799"/>
                </a:lnTo>
                <a:lnTo>
                  <a:pt x="1876664" y="3174999"/>
                </a:lnTo>
                <a:close/>
              </a:path>
              <a:path w="4069715" h="3479800">
                <a:moveTo>
                  <a:pt x="1157374" y="3441700"/>
                </a:moveTo>
                <a:lnTo>
                  <a:pt x="1032284" y="3441700"/>
                </a:lnTo>
                <a:lnTo>
                  <a:pt x="1076018" y="3454400"/>
                </a:lnTo>
                <a:lnTo>
                  <a:pt x="1118283" y="3467100"/>
                </a:lnTo>
                <a:lnTo>
                  <a:pt x="1133189" y="3479800"/>
                </a:lnTo>
                <a:lnTo>
                  <a:pt x="1143696" y="3467100"/>
                </a:lnTo>
                <a:lnTo>
                  <a:pt x="1151270" y="3467100"/>
                </a:lnTo>
                <a:lnTo>
                  <a:pt x="1157374" y="3454400"/>
                </a:lnTo>
                <a:lnTo>
                  <a:pt x="1157374" y="3441700"/>
                </a:lnTo>
                <a:close/>
              </a:path>
              <a:path w="4069715" h="3479800">
                <a:moveTo>
                  <a:pt x="1370429" y="3403600"/>
                </a:moveTo>
                <a:lnTo>
                  <a:pt x="1252173" y="3403600"/>
                </a:lnTo>
                <a:lnTo>
                  <a:pt x="1303607" y="3416300"/>
                </a:lnTo>
                <a:lnTo>
                  <a:pt x="1358700" y="3416300"/>
                </a:lnTo>
                <a:lnTo>
                  <a:pt x="1370429" y="3403600"/>
                </a:lnTo>
                <a:close/>
              </a:path>
              <a:path w="4069715" h="3479800">
                <a:moveTo>
                  <a:pt x="1844412" y="3263900"/>
                </a:moveTo>
                <a:lnTo>
                  <a:pt x="1649931" y="3263900"/>
                </a:lnTo>
                <a:lnTo>
                  <a:pt x="1674733" y="3289300"/>
                </a:lnTo>
                <a:lnTo>
                  <a:pt x="1701732" y="3302000"/>
                </a:lnTo>
                <a:lnTo>
                  <a:pt x="1730196" y="3302000"/>
                </a:lnTo>
                <a:lnTo>
                  <a:pt x="1759392" y="3289300"/>
                </a:lnTo>
                <a:lnTo>
                  <a:pt x="1803001" y="3276600"/>
                </a:lnTo>
                <a:lnTo>
                  <a:pt x="1844412" y="3263900"/>
                </a:lnTo>
                <a:close/>
              </a:path>
              <a:path w="4069715" h="3479800">
                <a:moveTo>
                  <a:pt x="2099490" y="2781299"/>
                </a:moveTo>
                <a:lnTo>
                  <a:pt x="164559" y="2781299"/>
                </a:lnTo>
                <a:lnTo>
                  <a:pt x="165415" y="2793999"/>
                </a:lnTo>
                <a:lnTo>
                  <a:pt x="167738" y="2806699"/>
                </a:lnTo>
                <a:lnTo>
                  <a:pt x="172260" y="2819399"/>
                </a:lnTo>
                <a:lnTo>
                  <a:pt x="209662" y="2832099"/>
                </a:lnTo>
                <a:lnTo>
                  <a:pt x="231301" y="2870199"/>
                </a:lnTo>
                <a:lnTo>
                  <a:pt x="242058" y="2908299"/>
                </a:lnTo>
                <a:lnTo>
                  <a:pt x="246812" y="2946399"/>
                </a:lnTo>
                <a:lnTo>
                  <a:pt x="250442" y="2984499"/>
                </a:lnTo>
                <a:lnTo>
                  <a:pt x="283030" y="3009899"/>
                </a:lnTo>
                <a:lnTo>
                  <a:pt x="319745" y="3035299"/>
                </a:lnTo>
                <a:lnTo>
                  <a:pt x="353458" y="3060699"/>
                </a:lnTo>
                <a:lnTo>
                  <a:pt x="377039" y="3086099"/>
                </a:lnTo>
                <a:lnTo>
                  <a:pt x="383360" y="3124199"/>
                </a:lnTo>
                <a:lnTo>
                  <a:pt x="409097" y="3136899"/>
                </a:lnTo>
                <a:lnTo>
                  <a:pt x="436816" y="3149599"/>
                </a:lnTo>
                <a:lnTo>
                  <a:pt x="462632" y="3162299"/>
                </a:lnTo>
                <a:lnTo>
                  <a:pt x="482661" y="3187699"/>
                </a:lnTo>
                <a:lnTo>
                  <a:pt x="484820" y="3174999"/>
                </a:lnTo>
                <a:lnTo>
                  <a:pt x="1909647" y="3174999"/>
                </a:lnTo>
                <a:lnTo>
                  <a:pt x="1915754" y="3162299"/>
                </a:lnTo>
                <a:lnTo>
                  <a:pt x="1920520" y="3149599"/>
                </a:lnTo>
                <a:lnTo>
                  <a:pt x="1930417" y="3136899"/>
                </a:lnTo>
                <a:lnTo>
                  <a:pt x="1938847" y="3136899"/>
                </a:lnTo>
                <a:lnTo>
                  <a:pt x="1939211" y="3124199"/>
                </a:lnTo>
                <a:lnTo>
                  <a:pt x="1925408" y="3111499"/>
                </a:lnTo>
                <a:lnTo>
                  <a:pt x="1910870" y="3098799"/>
                </a:lnTo>
                <a:lnTo>
                  <a:pt x="1900730" y="3086099"/>
                </a:lnTo>
                <a:lnTo>
                  <a:pt x="1900121" y="3060699"/>
                </a:lnTo>
                <a:lnTo>
                  <a:pt x="1918445" y="3022599"/>
                </a:lnTo>
                <a:lnTo>
                  <a:pt x="1935303" y="2997199"/>
                </a:lnTo>
                <a:lnTo>
                  <a:pt x="1946298" y="2959099"/>
                </a:lnTo>
                <a:lnTo>
                  <a:pt x="1947035" y="2920999"/>
                </a:lnTo>
                <a:lnTo>
                  <a:pt x="1967066" y="2895599"/>
                </a:lnTo>
                <a:lnTo>
                  <a:pt x="1984169" y="2857499"/>
                </a:lnTo>
                <a:lnTo>
                  <a:pt x="2004206" y="2832099"/>
                </a:lnTo>
                <a:lnTo>
                  <a:pt x="2033039" y="2806699"/>
                </a:lnTo>
                <a:lnTo>
                  <a:pt x="2056483" y="2806699"/>
                </a:lnTo>
                <a:lnTo>
                  <a:pt x="2078721" y="2793999"/>
                </a:lnTo>
                <a:lnTo>
                  <a:pt x="2099490" y="2781299"/>
                </a:lnTo>
                <a:close/>
              </a:path>
              <a:path w="4069715" h="3479800">
                <a:moveTo>
                  <a:pt x="2410878" y="2235199"/>
                </a:moveTo>
                <a:lnTo>
                  <a:pt x="33604" y="2235199"/>
                </a:lnTo>
                <a:lnTo>
                  <a:pt x="28596" y="2247899"/>
                </a:lnTo>
                <a:lnTo>
                  <a:pt x="25053" y="2247899"/>
                </a:lnTo>
                <a:lnTo>
                  <a:pt x="23708" y="2260599"/>
                </a:lnTo>
                <a:lnTo>
                  <a:pt x="28231" y="2273299"/>
                </a:lnTo>
                <a:lnTo>
                  <a:pt x="30554" y="2285999"/>
                </a:lnTo>
                <a:lnTo>
                  <a:pt x="31409" y="2298699"/>
                </a:lnTo>
                <a:lnTo>
                  <a:pt x="31532" y="2324099"/>
                </a:lnTo>
                <a:lnTo>
                  <a:pt x="20144" y="2362199"/>
                </a:lnTo>
                <a:lnTo>
                  <a:pt x="8007" y="2412999"/>
                </a:lnTo>
                <a:lnTo>
                  <a:pt x="0" y="2451099"/>
                </a:lnTo>
                <a:lnTo>
                  <a:pt x="1000" y="2489199"/>
                </a:lnTo>
                <a:lnTo>
                  <a:pt x="15885" y="2539999"/>
                </a:lnTo>
                <a:lnTo>
                  <a:pt x="38001" y="2578099"/>
                </a:lnTo>
                <a:lnTo>
                  <a:pt x="57916" y="2616199"/>
                </a:lnTo>
                <a:lnTo>
                  <a:pt x="76364" y="2666999"/>
                </a:lnTo>
                <a:lnTo>
                  <a:pt x="94079" y="2705099"/>
                </a:lnTo>
                <a:lnTo>
                  <a:pt x="109470" y="2730499"/>
                </a:lnTo>
                <a:lnTo>
                  <a:pt x="149047" y="2755899"/>
                </a:lnTo>
                <a:lnTo>
                  <a:pt x="164437" y="2781299"/>
                </a:lnTo>
                <a:lnTo>
                  <a:pt x="2120257" y="2781299"/>
                </a:lnTo>
                <a:lnTo>
                  <a:pt x="2142488" y="2768599"/>
                </a:lnTo>
                <a:lnTo>
                  <a:pt x="2154098" y="2768599"/>
                </a:lnTo>
                <a:lnTo>
                  <a:pt x="2164971" y="2755899"/>
                </a:lnTo>
                <a:lnTo>
                  <a:pt x="2174375" y="2743199"/>
                </a:lnTo>
                <a:lnTo>
                  <a:pt x="2181578" y="2743199"/>
                </a:lnTo>
                <a:lnTo>
                  <a:pt x="2183289" y="2705099"/>
                </a:lnTo>
                <a:lnTo>
                  <a:pt x="2189400" y="2679699"/>
                </a:lnTo>
                <a:lnTo>
                  <a:pt x="2201375" y="2654299"/>
                </a:lnTo>
                <a:lnTo>
                  <a:pt x="2220681" y="2628899"/>
                </a:lnTo>
                <a:lnTo>
                  <a:pt x="2234972" y="2590799"/>
                </a:lnTo>
                <a:lnTo>
                  <a:pt x="2241201" y="2539999"/>
                </a:lnTo>
                <a:lnTo>
                  <a:pt x="2254761" y="2501899"/>
                </a:lnTo>
                <a:lnTo>
                  <a:pt x="2291039" y="2476499"/>
                </a:lnTo>
                <a:lnTo>
                  <a:pt x="2303252" y="2438399"/>
                </a:lnTo>
                <a:lnTo>
                  <a:pt x="2318375" y="2412999"/>
                </a:lnTo>
                <a:lnTo>
                  <a:pt x="2339315" y="2387599"/>
                </a:lnTo>
                <a:lnTo>
                  <a:pt x="2368979" y="2362199"/>
                </a:lnTo>
                <a:lnTo>
                  <a:pt x="2379317" y="2362199"/>
                </a:lnTo>
                <a:lnTo>
                  <a:pt x="2385870" y="2349499"/>
                </a:lnTo>
                <a:lnTo>
                  <a:pt x="2412527" y="2349499"/>
                </a:lnTo>
                <a:lnTo>
                  <a:pt x="2427009" y="2324099"/>
                </a:lnTo>
                <a:lnTo>
                  <a:pt x="2434351" y="2311399"/>
                </a:lnTo>
                <a:lnTo>
                  <a:pt x="2439591" y="2285999"/>
                </a:lnTo>
                <a:lnTo>
                  <a:pt x="2435804" y="2273299"/>
                </a:lnTo>
                <a:lnTo>
                  <a:pt x="2426885" y="2273299"/>
                </a:lnTo>
                <a:lnTo>
                  <a:pt x="2416499" y="2260599"/>
                </a:lnTo>
                <a:lnTo>
                  <a:pt x="2408311" y="2247899"/>
                </a:lnTo>
                <a:lnTo>
                  <a:pt x="2410878" y="2235199"/>
                </a:lnTo>
                <a:close/>
              </a:path>
              <a:path w="4069715" h="3479800">
                <a:moveTo>
                  <a:pt x="2862226" y="2082799"/>
                </a:moveTo>
                <a:lnTo>
                  <a:pt x="2423958" y="2082799"/>
                </a:lnTo>
                <a:lnTo>
                  <a:pt x="2448631" y="2095499"/>
                </a:lnTo>
                <a:lnTo>
                  <a:pt x="2474772" y="2108199"/>
                </a:lnTo>
                <a:lnTo>
                  <a:pt x="2525596" y="2108199"/>
                </a:lnTo>
                <a:lnTo>
                  <a:pt x="2534756" y="2120899"/>
                </a:lnTo>
                <a:lnTo>
                  <a:pt x="2540253" y="2133599"/>
                </a:lnTo>
                <a:lnTo>
                  <a:pt x="2544286" y="2133599"/>
                </a:lnTo>
                <a:lnTo>
                  <a:pt x="2549053" y="2146299"/>
                </a:lnTo>
                <a:lnTo>
                  <a:pt x="2556135" y="2158999"/>
                </a:lnTo>
                <a:lnTo>
                  <a:pt x="2573238" y="2171699"/>
                </a:lnTo>
                <a:lnTo>
                  <a:pt x="2580320" y="2184399"/>
                </a:lnTo>
                <a:lnTo>
                  <a:pt x="2595341" y="2222499"/>
                </a:lnTo>
                <a:lnTo>
                  <a:pt x="2622307" y="2247899"/>
                </a:lnTo>
                <a:lnTo>
                  <a:pt x="2657527" y="2260599"/>
                </a:lnTo>
                <a:lnTo>
                  <a:pt x="2697308" y="2273299"/>
                </a:lnTo>
                <a:lnTo>
                  <a:pt x="2737958" y="2273299"/>
                </a:lnTo>
                <a:lnTo>
                  <a:pt x="2775786" y="2260599"/>
                </a:lnTo>
                <a:lnTo>
                  <a:pt x="2788369" y="2260599"/>
                </a:lnTo>
                <a:lnTo>
                  <a:pt x="2794353" y="2247899"/>
                </a:lnTo>
                <a:lnTo>
                  <a:pt x="2798871" y="2222499"/>
                </a:lnTo>
                <a:lnTo>
                  <a:pt x="2807053" y="2209799"/>
                </a:lnTo>
                <a:lnTo>
                  <a:pt x="2836496" y="2184399"/>
                </a:lnTo>
                <a:lnTo>
                  <a:pt x="2854942" y="2146299"/>
                </a:lnTo>
                <a:lnTo>
                  <a:pt x="2863124" y="2108199"/>
                </a:lnTo>
                <a:lnTo>
                  <a:pt x="2862226" y="2082799"/>
                </a:lnTo>
                <a:close/>
              </a:path>
              <a:path w="4069715" h="3479800">
                <a:moveTo>
                  <a:pt x="2893058" y="1993899"/>
                </a:moveTo>
                <a:lnTo>
                  <a:pt x="395937" y="1993899"/>
                </a:lnTo>
                <a:lnTo>
                  <a:pt x="391170" y="2006599"/>
                </a:lnTo>
                <a:lnTo>
                  <a:pt x="362219" y="2031999"/>
                </a:lnTo>
                <a:lnTo>
                  <a:pt x="335466" y="2070099"/>
                </a:lnTo>
                <a:lnTo>
                  <a:pt x="313112" y="2095499"/>
                </a:lnTo>
                <a:lnTo>
                  <a:pt x="297355" y="2133599"/>
                </a:lnTo>
                <a:lnTo>
                  <a:pt x="282695" y="2171699"/>
                </a:lnTo>
                <a:lnTo>
                  <a:pt x="250442" y="2197099"/>
                </a:lnTo>
                <a:lnTo>
                  <a:pt x="162488" y="2222499"/>
                </a:lnTo>
                <a:lnTo>
                  <a:pt x="133170" y="2235199"/>
                </a:lnTo>
                <a:lnTo>
                  <a:pt x="2417111" y="2235199"/>
                </a:lnTo>
                <a:lnTo>
                  <a:pt x="2424808" y="2222499"/>
                </a:lnTo>
                <a:lnTo>
                  <a:pt x="2431768" y="2209799"/>
                </a:lnTo>
                <a:lnTo>
                  <a:pt x="2444596" y="2184399"/>
                </a:lnTo>
                <a:lnTo>
                  <a:pt x="2446429" y="2158999"/>
                </a:lnTo>
                <a:lnTo>
                  <a:pt x="2435067" y="2133599"/>
                </a:lnTo>
                <a:lnTo>
                  <a:pt x="2408311" y="2108199"/>
                </a:lnTo>
                <a:lnTo>
                  <a:pt x="2401415" y="2108199"/>
                </a:lnTo>
                <a:lnTo>
                  <a:pt x="2406635" y="2095499"/>
                </a:lnTo>
                <a:lnTo>
                  <a:pt x="2423958" y="2095499"/>
                </a:lnTo>
                <a:lnTo>
                  <a:pt x="2423958" y="2082799"/>
                </a:lnTo>
                <a:lnTo>
                  <a:pt x="2862226" y="2082799"/>
                </a:lnTo>
                <a:lnTo>
                  <a:pt x="2861777" y="2070099"/>
                </a:lnTo>
                <a:lnTo>
                  <a:pt x="2864344" y="2070099"/>
                </a:lnTo>
                <a:lnTo>
                  <a:pt x="2870577" y="2057399"/>
                </a:lnTo>
                <a:lnTo>
                  <a:pt x="2878274" y="2057399"/>
                </a:lnTo>
                <a:lnTo>
                  <a:pt x="2885234" y="2044699"/>
                </a:lnTo>
                <a:lnTo>
                  <a:pt x="2893058" y="2031999"/>
                </a:lnTo>
                <a:lnTo>
                  <a:pt x="2895013" y="2019299"/>
                </a:lnTo>
                <a:lnTo>
                  <a:pt x="2893058" y="1993899"/>
                </a:lnTo>
                <a:close/>
              </a:path>
              <a:path w="4069715" h="3479800">
                <a:moveTo>
                  <a:pt x="2406635" y="2095499"/>
                </a:moveTo>
                <a:lnTo>
                  <a:pt x="2401415" y="2108199"/>
                </a:lnTo>
                <a:lnTo>
                  <a:pt x="2408311" y="2108199"/>
                </a:lnTo>
                <a:lnTo>
                  <a:pt x="2406635" y="2095499"/>
                </a:lnTo>
                <a:close/>
              </a:path>
              <a:path w="4069715" h="3479800">
                <a:moveTo>
                  <a:pt x="568062" y="1600199"/>
                </a:moveTo>
                <a:lnTo>
                  <a:pt x="555970" y="1600199"/>
                </a:lnTo>
                <a:lnTo>
                  <a:pt x="539113" y="1625599"/>
                </a:lnTo>
                <a:lnTo>
                  <a:pt x="527017" y="1650999"/>
                </a:lnTo>
                <a:lnTo>
                  <a:pt x="513457" y="1663699"/>
                </a:lnTo>
                <a:lnTo>
                  <a:pt x="500632" y="1676399"/>
                </a:lnTo>
                <a:lnTo>
                  <a:pt x="491349" y="1689099"/>
                </a:lnTo>
                <a:lnTo>
                  <a:pt x="478641" y="1727199"/>
                </a:lnTo>
                <a:lnTo>
                  <a:pt x="469351" y="1739899"/>
                </a:lnTo>
                <a:lnTo>
                  <a:pt x="445907" y="1739899"/>
                </a:lnTo>
                <a:lnTo>
                  <a:pt x="440531" y="1777999"/>
                </a:lnTo>
                <a:lnTo>
                  <a:pt x="426359" y="1803399"/>
                </a:lnTo>
                <a:lnTo>
                  <a:pt x="406324" y="1816099"/>
                </a:lnTo>
                <a:lnTo>
                  <a:pt x="383360" y="1841499"/>
                </a:lnTo>
                <a:lnTo>
                  <a:pt x="379324" y="1854199"/>
                </a:lnTo>
                <a:lnTo>
                  <a:pt x="386286" y="1866899"/>
                </a:lnTo>
                <a:lnTo>
                  <a:pt x="397645" y="1892299"/>
                </a:lnTo>
                <a:lnTo>
                  <a:pt x="406804" y="1904999"/>
                </a:lnTo>
                <a:lnTo>
                  <a:pt x="408149" y="1917699"/>
                </a:lnTo>
                <a:lnTo>
                  <a:pt x="416705" y="1917699"/>
                </a:lnTo>
                <a:lnTo>
                  <a:pt x="422450" y="1930399"/>
                </a:lnTo>
                <a:lnTo>
                  <a:pt x="425623" y="1943099"/>
                </a:lnTo>
                <a:lnTo>
                  <a:pt x="424401" y="1943099"/>
                </a:lnTo>
                <a:lnTo>
                  <a:pt x="420248" y="1955799"/>
                </a:lnTo>
                <a:lnTo>
                  <a:pt x="414627" y="1968499"/>
                </a:lnTo>
                <a:lnTo>
                  <a:pt x="405467" y="1981199"/>
                </a:lnTo>
                <a:lnTo>
                  <a:pt x="399970" y="1993899"/>
                </a:lnTo>
                <a:lnTo>
                  <a:pt x="2921517" y="1993899"/>
                </a:lnTo>
                <a:lnTo>
                  <a:pt x="2935077" y="2006599"/>
                </a:lnTo>
                <a:lnTo>
                  <a:pt x="2947173" y="2006599"/>
                </a:lnTo>
                <a:lnTo>
                  <a:pt x="2955605" y="1993899"/>
                </a:lnTo>
                <a:lnTo>
                  <a:pt x="2958050" y="1981199"/>
                </a:lnTo>
                <a:lnTo>
                  <a:pt x="2957559" y="1968499"/>
                </a:lnTo>
                <a:lnTo>
                  <a:pt x="2960000" y="1943099"/>
                </a:lnTo>
                <a:lnTo>
                  <a:pt x="2971239" y="1930399"/>
                </a:lnTo>
                <a:lnTo>
                  <a:pt x="2961709" y="1904999"/>
                </a:lnTo>
                <a:lnTo>
                  <a:pt x="2965375" y="1879599"/>
                </a:lnTo>
                <a:lnTo>
                  <a:pt x="2977836" y="1854199"/>
                </a:lnTo>
                <a:lnTo>
                  <a:pt x="2994696" y="1841499"/>
                </a:lnTo>
                <a:lnTo>
                  <a:pt x="3010574" y="1828799"/>
                </a:lnTo>
                <a:lnTo>
                  <a:pt x="3146309" y="1828799"/>
                </a:lnTo>
                <a:lnTo>
                  <a:pt x="3147007" y="1816099"/>
                </a:lnTo>
                <a:lnTo>
                  <a:pt x="3149679" y="1816099"/>
                </a:lnTo>
                <a:lnTo>
                  <a:pt x="3143014" y="1803399"/>
                </a:lnTo>
                <a:lnTo>
                  <a:pt x="3150055" y="1803399"/>
                </a:lnTo>
                <a:lnTo>
                  <a:pt x="3150347" y="1790699"/>
                </a:lnTo>
                <a:lnTo>
                  <a:pt x="3156468" y="1790699"/>
                </a:lnTo>
                <a:lnTo>
                  <a:pt x="3154843" y="1777999"/>
                </a:lnTo>
                <a:lnTo>
                  <a:pt x="613262" y="1777999"/>
                </a:lnTo>
                <a:lnTo>
                  <a:pt x="594446" y="1765299"/>
                </a:lnTo>
                <a:lnTo>
                  <a:pt x="582844" y="1739899"/>
                </a:lnTo>
                <a:lnTo>
                  <a:pt x="589565" y="1714499"/>
                </a:lnTo>
                <a:lnTo>
                  <a:pt x="606546" y="1701799"/>
                </a:lnTo>
                <a:lnTo>
                  <a:pt x="625727" y="1676399"/>
                </a:lnTo>
                <a:lnTo>
                  <a:pt x="628899" y="1663699"/>
                </a:lnTo>
                <a:lnTo>
                  <a:pt x="627678" y="1663699"/>
                </a:lnTo>
                <a:lnTo>
                  <a:pt x="623525" y="1650999"/>
                </a:lnTo>
                <a:lnTo>
                  <a:pt x="617903" y="1638299"/>
                </a:lnTo>
                <a:lnTo>
                  <a:pt x="608743" y="1638299"/>
                </a:lnTo>
                <a:lnTo>
                  <a:pt x="603246" y="1625599"/>
                </a:lnTo>
                <a:lnTo>
                  <a:pt x="599214" y="1625599"/>
                </a:lnTo>
                <a:lnTo>
                  <a:pt x="594446" y="1612899"/>
                </a:lnTo>
                <a:lnTo>
                  <a:pt x="581621" y="1612899"/>
                </a:lnTo>
                <a:lnTo>
                  <a:pt x="568062" y="1600199"/>
                </a:lnTo>
                <a:close/>
              </a:path>
              <a:path w="4069715" h="3479800">
                <a:moveTo>
                  <a:pt x="3126146" y="1866899"/>
                </a:moveTo>
                <a:lnTo>
                  <a:pt x="3018153" y="1866899"/>
                </a:lnTo>
                <a:lnTo>
                  <a:pt x="3018153" y="1879599"/>
                </a:lnTo>
                <a:lnTo>
                  <a:pt x="3065060" y="1904999"/>
                </a:lnTo>
                <a:lnTo>
                  <a:pt x="3111967" y="1904999"/>
                </a:lnTo>
                <a:lnTo>
                  <a:pt x="3116730" y="1892299"/>
                </a:lnTo>
                <a:lnTo>
                  <a:pt x="3120732" y="1879599"/>
                </a:lnTo>
                <a:lnTo>
                  <a:pt x="3126146" y="1866899"/>
                </a:lnTo>
                <a:close/>
              </a:path>
              <a:path w="4069715" h="3479800">
                <a:moveTo>
                  <a:pt x="3146724" y="1828799"/>
                </a:moveTo>
                <a:lnTo>
                  <a:pt x="3010574" y="1828799"/>
                </a:lnTo>
                <a:lnTo>
                  <a:pt x="3016192" y="1841499"/>
                </a:lnTo>
                <a:lnTo>
                  <a:pt x="3018879" y="1854199"/>
                </a:lnTo>
                <a:lnTo>
                  <a:pt x="3025963" y="1866899"/>
                </a:lnTo>
                <a:lnTo>
                  <a:pt x="3134040" y="1866899"/>
                </a:lnTo>
                <a:lnTo>
                  <a:pt x="3141812" y="1854199"/>
                </a:lnTo>
                <a:lnTo>
                  <a:pt x="3141203" y="1854199"/>
                </a:lnTo>
                <a:lnTo>
                  <a:pt x="3144772" y="1841499"/>
                </a:lnTo>
                <a:lnTo>
                  <a:pt x="3147067" y="1841499"/>
                </a:lnTo>
                <a:lnTo>
                  <a:pt x="3146724" y="1828799"/>
                </a:lnTo>
                <a:close/>
              </a:path>
              <a:path w="4069715" h="3479800">
                <a:moveTo>
                  <a:pt x="3151337" y="1816099"/>
                </a:moveTo>
                <a:lnTo>
                  <a:pt x="3149679" y="1816099"/>
                </a:lnTo>
                <a:lnTo>
                  <a:pt x="3151058" y="1828799"/>
                </a:lnTo>
                <a:lnTo>
                  <a:pt x="3151337" y="1816099"/>
                </a:lnTo>
                <a:close/>
              </a:path>
              <a:path w="4069715" h="3479800">
                <a:moveTo>
                  <a:pt x="696085" y="1701799"/>
                </a:moveTo>
                <a:lnTo>
                  <a:pt x="680451" y="1714499"/>
                </a:lnTo>
                <a:lnTo>
                  <a:pt x="682408" y="1739899"/>
                </a:lnTo>
                <a:lnTo>
                  <a:pt x="680456" y="1752599"/>
                </a:lnTo>
                <a:lnTo>
                  <a:pt x="672640" y="1765299"/>
                </a:lnTo>
                <a:lnTo>
                  <a:pt x="653825" y="1777999"/>
                </a:lnTo>
                <a:lnTo>
                  <a:pt x="3154843" y="1777999"/>
                </a:lnTo>
                <a:lnTo>
                  <a:pt x="3157091" y="1765299"/>
                </a:lnTo>
                <a:lnTo>
                  <a:pt x="3161637" y="1765299"/>
                </a:lnTo>
                <a:lnTo>
                  <a:pt x="3161409" y="1752599"/>
                </a:lnTo>
                <a:lnTo>
                  <a:pt x="3197565" y="1752599"/>
                </a:lnTo>
                <a:lnTo>
                  <a:pt x="3205312" y="1727199"/>
                </a:lnTo>
                <a:lnTo>
                  <a:pt x="734204" y="1727199"/>
                </a:lnTo>
                <a:lnTo>
                  <a:pt x="712581" y="1714499"/>
                </a:lnTo>
                <a:lnTo>
                  <a:pt x="696085" y="1701799"/>
                </a:lnTo>
                <a:close/>
              </a:path>
              <a:path w="4069715" h="3479800">
                <a:moveTo>
                  <a:pt x="3395019" y="1587499"/>
                </a:moveTo>
                <a:lnTo>
                  <a:pt x="735188" y="1587499"/>
                </a:lnTo>
                <a:lnTo>
                  <a:pt x="744469" y="1612899"/>
                </a:lnTo>
                <a:lnTo>
                  <a:pt x="756684" y="1650999"/>
                </a:lnTo>
                <a:lnTo>
                  <a:pt x="765969" y="1676399"/>
                </a:lnTo>
                <a:lnTo>
                  <a:pt x="766455" y="1701799"/>
                </a:lnTo>
                <a:lnTo>
                  <a:pt x="754360" y="1714499"/>
                </a:lnTo>
                <a:lnTo>
                  <a:pt x="734204" y="1727199"/>
                </a:lnTo>
                <a:lnTo>
                  <a:pt x="3207510" y="1727199"/>
                </a:lnTo>
                <a:lnTo>
                  <a:pt x="3215701" y="1714499"/>
                </a:lnTo>
                <a:lnTo>
                  <a:pt x="3222165" y="1714499"/>
                </a:lnTo>
                <a:lnTo>
                  <a:pt x="3225442" y="1701799"/>
                </a:lnTo>
                <a:lnTo>
                  <a:pt x="3228050" y="1701799"/>
                </a:lnTo>
                <a:lnTo>
                  <a:pt x="3229560" y="1689099"/>
                </a:lnTo>
                <a:lnTo>
                  <a:pt x="3235640" y="1689099"/>
                </a:lnTo>
                <a:lnTo>
                  <a:pt x="3238840" y="1676399"/>
                </a:lnTo>
                <a:lnTo>
                  <a:pt x="3254296" y="1676399"/>
                </a:lnTo>
                <a:lnTo>
                  <a:pt x="3256316" y="1663699"/>
                </a:lnTo>
                <a:lnTo>
                  <a:pt x="3277936" y="1663699"/>
                </a:lnTo>
                <a:lnTo>
                  <a:pt x="3285576" y="1650999"/>
                </a:lnTo>
                <a:lnTo>
                  <a:pt x="3307357" y="1650999"/>
                </a:lnTo>
                <a:lnTo>
                  <a:pt x="3308576" y="1638299"/>
                </a:lnTo>
                <a:lnTo>
                  <a:pt x="3328769" y="1638299"/>
                </a:lnTo>
                <a:lnTo>
                  <a:pt x="3334014" y="1625599"/>
                </a:lnTo>
                <a:lnTo>
                  <a:pt x="3360176" y="1625599"/>
                </a:lnTo>
                <a:lnTo>
                  <a:pt x="3364990" y="1612899"/>
                </a:lnTo>
                <a:lnTo>
                  <a:pt x="3372165" y="1612899"/>
                </a:lnTo>
                <a:lnTo>
                  <a:pt x="3375061" y="1600199"/>
                </a:lnTo>
                <a:lnTo>
                  <a:pt x="3391105" y="1600199"/>
                </a:lnTo>
                <a:lnTo>
                  <a:pt x="3395019" y="1587499"/>
                </a:lnTo>
                <a:close/>
              </a:path>
              <a:path w="4069715" h="3479800">
                <a:moveTo>
                  <a:pt x="3360176" y="1625599"/>
                </a:moveTo>
                <a:lnTo>
                  <a:pt x="3346295" y="1625599"/>
                </a:lnTo>
                <a:lnTo>
                  <a:pt x="3348861" y="1638299"/>
                </a:lnTo>
                <a:lnTo>
                  <a:pt x="3360176" y="1625599"/>
                </a:lnTo>
                <a:close/>
              </a:path>
              <a:path w="4069715" h="3479800">
                <a:moveTo>
                  <a:pt x="1041080" y="1257299"/>
                </a:moveTo>
                <a:lnTo>
                  <a:pt x="1019947" y="1257299"/>
                </a:lnTo>
                <a:lnTo>
                  <a:pt x="1001012" y="1269999"/>
                </a:lnTo>
                <a:lnTo>
                  <a:pt x="984519" y="1282699"/>
                </a:lnTo>
                <a:lnTo>
                  <a:pt x="968760" y="1308099"/>
                </a:lnTo>
                <a:lnTo>
                  <a:pt x="951534" y="1320799"/>
                </a:lnTo>
                <a:lnTo>
                  <a:pt x="930641" y="1333499"/>
                </a:lnTo>
                <a:lnTo>
                  <a:pt x="922830" y="1346199"/>
                </a:lnTo>
                <a:lnTo>
                  <a:pt x="905360" y="1358899"/>
                </a:lnTo>
                <a:lnTo>
                  <a:pt x="873353" y="1358899"/>
                </a:lnTo>
                <a:lnTo>
                  <a:pt x="860283" y="1371599"/>
                </a:lnTo>
                <a:lnTo>
                  <a:pt x="832302" y="1422399"/>
                </a:lnTo>
                <a:lnTo>
                  <a:pt x="806524" y="1460499"/>
                </a:lnTo>
                <a:lnTo>
                  <a:pt x="782212" y="1511299"/>
                </a:lnTo>
                <a:lnTo>
                  <a:pt x="758632" y="1562099"/>
                </a:lnTo>
                <a:lnTo>
                  <a:pt x="750574" y="1562099"/>
                </a:lnTo>
                <a:lnTo>
                  <a:pt x="741047" y="1574799"/>
                </a:lnTo>
                <a:lnTo>
                  <a:pt x="734452" y="1587499"/>
                </a:lnTo>
                <a:lnTo>
                  <a:pt x="3410925" y="1587499"/>
                </a:lnTo>
                <a:lnTo>
                  <a:pt x="3411637" y="1574799"/>
                </a:lnTo>
                <a:lnTo>
                  <a:pt x="3415421" y="1574799"/>
                </a:lnTo>
                <a:lnTo>
                  <a:pt x="3418558" y="1562099"/>
                </a:lnTo>
                <a:lnTo>
                  <a:pt x="3417009" y="1549399"/>
                </a:lnTo>
                <a:lnTo>
                  <a:pt x="3417873" y="1536699"/>
                </a:lnTo>
                <a:lnTo>
                  <a:pt x="3420878" y="1523999"/>
                </a:lnTo>
                <a:lnTo>
                  <a:pt x="3425514" y="1523999"/>
                </a:lnTo>
                <a:lnTo>
                  <a:pt x="3431372" y="1511299"/>
                </a:lnTo>
                <a:lnTo>
                  <a:pt x="3435881" y="1511299"/>
                </a:lnTo>
                <a:lnTo>
                  <a:pt x="3433506" y="1498599"/>
                </a:lnTo>
                <a:lnTo>
                  <a:pt x="3473804" y="1498599"/>
                </a:lnTo>
                <a:lnTo>
                  <a:pt x="3477781" y="1485899"/>
                </a:lnTo>
                <a:lnTo>
                  <a:pt x="3478678" y="1485899"/>
                </a:lnTo>
                <a:lnTo>
                  <a:pt x="3479315" y="1473199"/>
                </a:lnTo>
                <a:lnTo>
                  <a:pt x="3480970" y="1460499"/>
                </a:lnTo>
                <a:lnTo>
                  <a:pt x="3483823" y="1447799"/>
                </a:lnTo>
                <a:lnTo>
                  <a:pt x="2626802" y="1447799"/>
                </a:lnTo>
                <a:lnTo>
                  <a:pt x="2624630" y="1435099"/>
                </a:lnTo>
                <a:lnTo>
                  <a:pt x="2615563" y="1409699"/>
                </a:lnTo>
                <a:lnTo>
                  <a:pt x="2612811" y="1371599"/>
                </a:lnTo>
                <a:lnTo>
                  <a:pt x="2613363" y="1333499"/>
                </a:lnTo>
                <a:lnTo>
                  <a:pt x="2614204" y="1308099"/>
                </a:lnTo>
                <a:lnTo>
                  <a:pt x="1137095" y="1308099"/>
                </a:lnTo>
                <a:lnTo>
                  <a:pt x="1130744" y="1282699"/>
                </a:lnTo>
                <a:lnTo>
                  <a:pt x="1087016" y="1282699"/>
                </a:lnTo>
                <a:lnTo>
                  <a:pt x="1063680" y="1269999"/>
                </a:lnTo>
                <a:lnTo>
                  <a:pt x="1041080" y="1257299"/>
                </a:lnTo>
                <a:close/>
              </a:path>
              <a:path w="4069715" h="3479800">
                <a:moveTo>
                  <a:pt x="3961412" y="1511299"/>
                </a:moveTo>
                <a:lnTo>
                  <a:pt x="3949431" y="1511299"/>
                </a:lnTo>
                <a:lnTo>
                  <a:pt x="3956301" y="1523999"/>
                </a:lnTo>
                <a:lnTo>
                  <a:pt x="3961412" y="1511299"/>
                </a:lnTo>
                <a:close/>
              </a:path>
              <a:path w="4069715" h="3479800">
                <a:moveTo>
                  <a:pt x="3986899" y="1498599"/>
                </a:moveTo>
                <a:lnTo>
                  <a:pt x="3944814" y="1498599"/>
                </a:lnTo>
                <a:lnTo>
                  <a:pt x="3946064" y="1511299"/>
                </a:lnTo>
                <a:lnTo>
                  <a:pt x="3982152" y="1511299"/>
                </a:lnTo>
                <a:lnTo>
                  <a:pt x="3986899" y="1498599"/>
                </a:lnTo>
                <a:close/>
              </a:path>
              <a:path w="4069715" h="3479800">
                <a:moveTo>
                  <a:pt x="3993233" y="1485899"/>
                </a:moveTo>
                <a:lnTo>
                  <a:pt x="3942560" y="1485899"/>
                </a:lnTo>
                <a:lnTo>
                  <a:pt x="3944155" y="1498599"/>
                </a:lnTo>
                <a:lnTo>
                  <a:pt x="3990465" y="1498599"/>
                </a:lnTo>
                <a:lnTo>
                  <a:pt x="3993233" y="1485899"/>
                </a:lnTo>
                <a:close/>
              </a:path>
              <a:path w="4069715" h="3479800">
                <a:moveTo>
                  <a:pt x="3974628" y="1447799"/>
                </a:moveTo>
                <a:lnTo>
                  <a:pt x="3866643" y="1447799"/>
                </a:lnTo>
                <a:lnTo>
                  <a:pt x="3876482" y="1460499"/>
                </a:lnTo>
                <a:lnTo>
                  <a:pt x="3885759" y="1473199"/>
                </a:lnTo>
                <a:lnTo>
                  <a:pt x="3910556" y="1473199"/>
                </a:lnTo>
                <a:lnTo>
                  <a:pt x="3912575" y="1485899"/>
                </a:lnTo>
                <a:lnTo>
                  <a:pt x="3988991" y="1485899"/>
                </a:lnTo>
                <a:lnTo>
                  <a:pt x="3974653" y="1473199"/>
                </a:lnTo>
                <a:lnTo>
                  <a:pt x="3974628" y="1447799"/>
                </a:lnTo>
                <a:close/>
              </a:path>
              <a:path w="4069715" h="3479800">
                <a:moveTo>
                  <a:pt x="3495076" y="1435099"/>
                </a:moveTo>
                <a:lnTo>
                  <a:pt x="2667762" y="1435099"/>
                </a:lnTo>
                <a:lnTo>
                  <a:pt x="2662540" y="1447799"/>
                </a:lnTo>
                <a:lnTo>
                  <a:pt x="3488363" y="1447799"/>
                </a:lnTo>
                <a:lnTo>
                  <a:pt x="3495076" y="1435099"/>
                </a:lnTo>
                <a:close/>
              </a:path>
              <a:path w="4069715" h="3479800">
                <a:moveTo>
                  <a:pt x="3980622" y="1422399"/>
                </a:moveTo>
                <a:lnTo>
                  <a:pt x="3823307" y="1422399"/>
                </a:lnTo>
                <a:lnTo>
                  <a:pt x="3828979" y="1435099"/>
                </a:lnTo>
                <a:lnTo>
                  <a:pt x="3845510" y="1435099"/>
                </a:lnTo>
                <a:lnTo>
                  <a:pt x="3853711" y="1447799"/>
                </a:lnTo>
                <a:lnTo>
                  <a:pt x="3975479" y="1447799"/>
                </a:lnTo>
                <a:lnTo>
                  <a:pt x="3980622" y="1422399"/>
                </a:lnTo>
                <a:close/>
              </a:path>
              <a:path w="4069715" h="3479800">
                <a:moveTo>
                  <a:pt x="3507515" y="1422399"/>
                </a:moveTo>
                <a:lnTo>
                  <a:pt x="2683368" y="1422399"/>
                </a:lnTo>
                <a:lnTo>
                  <a:pt x="2678531" y="1435099"/>
                </a:lnTo>
                <a:lnTo>
                  <a:pt x="3502138" y="1435099"/>
                </a:lnTo>
                <a:lnTo>
                  <a:pt x="3507515" y="1422399"/>
                </a:lnTo>
                <a:close/>
              </a:path>
              <a:path w="4069715" h="3479800">
                <a:moveTo>
                  <a:pt x="3982057" y="1422399"/>
                </a:moveTo>
                <a:lnTo>
                  <a:pt x="3980622" y="1422399"/>
                </a:lnTo>
                <a:lnTo>
                  <a:pt x="3979543" y="1435099"/>
                </a:lnTo>
                <a:lnTo>
                  <a:pt x="3982057" y="1422399"/>
                </a:lnTo>
                <a:close/>
              </a:path>
              <a:path w="4069715" h="3479800">
                <a:moveTo>
                  <a:pt x="2725121" y="1358899"/>
                </a:moveTo>
                <a:lnTo>
                  <a:pt x="2709060" y="1358899"/>
                </a:lnTo>
                <a:lnTo>
                  <a:pt x="2701820" y="1371599"/>
                </a:lnTo>
                <a:lnTo>
                  <a:pt x="2702569" y="1384299"/>
                </a:lnTo>
                <a:lnTo>
                  <a:pt x="2704772" y="1396999"/>
                </a:lnTo>
                <a:lnTo>
                  <a:pt x="2701897" y="1409699"/>
                </a:lnTo>
                <a:lnTo>
                  <a:pt x="2701034" y="1409699"/>
                </a:lnTo>
                <a:lnTo>
                  <a:pt x="2692842" y="1422399"/>
                </a:lnTo>
                <a:lnTo>
                  <a:pt x="3510606" y="1422399"/>
                </a:lnTo>
                <a:lnTo>
                  <a:pt x="3510811" y="1409699"/>
                </a:lnTo>
                <a:lnTo>
                  <a:pt x="3509363" y="1396999"/>
                </a:lnTo>
                <a:lnTo>
                  <a:pt x="3505807" y="1396999"/>
                </a:lnTo>
                <a:lnTo>
                  <a:pt x="3498378" y="1384299"/>
                </a:lnTo>
                <a:lnTo>
                  <a:pt x="3500232" y="1384299"/>
                </a:lnTo>
                <a:lnTo>
                  <a:pt x="3500346" y="1371599"/>
                </a:lnTo>
                <a:lnTo>
                  <a:pt x="2729913" y="1371599"/>
                </a:lnTo>
                <a:lnTo>
                  <a:pt x="2725121" y="1358899"/>
                </a:lnTo>
                <a:close/>
              </a:path>
              <a:path w="4069715" h="3479800">
                <a:moveTo>
                  <a:pt x="3997056" y="1409699"/>
                </a:moveTo>
                <a:lnTo>
                  <a:pt x="3813147" y="1409699"/>
                </a:lnTo>
                <a:lnTo>
                  <a:pt x="3819954" y="1422399"/>
                </a:lnTo>
                <a:lnTo>
                  <a:pt x="3991582" y="1422399"/>
                </a:lnTo>
                <a:lnTo>
                  <a:pt x="3997056" y="1409699"/>
                </a:lnTo>
                <a:close/>
              </a:path>
              <a:path w="4069715" h="3479800">
                <a:moveTo>
                  <a:pt x="4016703" y="1396999"/>
                </a:moveTo>
                <a:lnTo>
                  <a:pt x="3788965" y="1396999"/>
                </a:lnTo>
                <a:lnTo>
                  <a:pt x="3796218" y="1409699"/>
                </a:lnTo>
                <a:lnTo>
                  <a:pt x="4014836" y="1409699"/>
                </a:lnTo>
                <a:lnTo>
                  <a:pt x="4016703" y="1396999"/>
                </a:lnTo>
                <a:close/>
              </a:path>
              <a:path w="4069715" h="3479800">
                <a:moveTo>
                  <a:pt x="4018162" y="1384299"/>
                </a:moveTo>
                <a:lnTo>
                  <a:pt x="3756181" y="1384299"/>
                </a:lnTo>
                <a:lnTo>
                  <a:pt x="3764659" y="1396999"/>
                </a:lnTo>
                <a:lnTo>
                  <a:pt x="4017935" y="1396999"/>
                </a:lnTo>
                <a:lnTo>
                  <a:pt x="4018162" y="1384299"/>
                </a:lnTo>
                <a:close/>
              </a:path>
              <a:path w="4069715" h="3479800">
                <a:moveTo>
                  <a:pt x="4022545" y="1371599"/>
                </a:moveTo>
                <a:lnTo>
                  <a:pt x="3740488" y="1371599"/>
                </a:lnTo>
                <a:lnTo>
                  <a:pt x="3748587" y="1384299"/>
                </a:lnTo>
                <a:lnTo>
                  <a:pt x="4019119" y="1384299"/>
                </a:lnTo>
                <a:lnTo>
                  <a:pt x="4022545" y="1371599"/>
                </a:lnTo>
                <a:close/>
              </a:path>
              <a:path w="4069715" h="3479800">
                <a:moveTo>
                  <a:pt x="3499343" y="1346199"/>
                </a:moveTo>
                <a:lnTo>
                  <a:pt x="2796990" y="1346199"/>
                </a:lnTo>
                <a:lnTo>
                  <a:pt x="2796541" y="1358899"/>
                </a:lnTo>
                <a:lnTo>
                  <a:pt x="2793562" y="1358899"/>
                </a:lnTo>
                <a:lnTo>
                  <a:pt x="2786314" y="1371599"/>
                </a:lnTo>
                <a:lnTo>
                  <a:pt x="3500346" y="1371599"/>
                </a:lnTo>
                <a:lnTo>
                  <a:pt x="3501896" y="1358899"/>
                </a:lnTo>
                <a:lnTo>
                  <a:pt x="3499343" y="1346199"/>
                </a:lnTo>
                <a:close/>
              </a:path>
              <a:path w="4069715" h="3479800">
                <a:moveTo>
                  <a:pt x="4038064" y="1358899"/>
                </a:moveTo>
                <a:lnTo>
                  <a:pt x="3728616" y="1358899"/>
                </a:lnTo>
                <a:lnTo>
                  <a:pt x="3729378" y="1371599"/>
                </a:lnTo>
                <a:lnTo>
                  <a:pt x="4036248" y="1371599"/>
                </a:lnTo>
                <a:lnTo>
                  <a:pt x="4038064" y="1358899"/>
                </a:lnTo>
                <a:close/>
              </a:path>
              <a:path w="4069715" h="3479800">
                <a:moveTo>
                  <a:pt x="4056047" y="1346199"/>
                </a:moveTo>
                <a:lnTo>
                  <a:pt x="3707382" y="1346199"/>
                </a:lnTo>
                <a:lnTo>
                  <a:pt x="3718113" y="1358899"/>
                </a:lnTo>
                <a:lnTo>
                  <a:pt x="4054422" y="1358899"/>
                </a:lnTo>
                <a:lnTo>
                  <a:pt x="4056047" y="1346199"/>
                </a:lnTo>
                <a:close/>
              </a:path>
              <a:path w="4069715" h="3479800">
                <a:moveTo>
                  <a:pt x="3517458" y="1257299"/>
                </a:moveTo>
                <a:lnTo>
                  <a:pt x="2896677" y="1257299"/>
                </a:lnTo>
                <a:lnTo>
                  <a:pt x="2896055" y="1269999"/>
                </a:lnTo>
                <a:lnTo>
                  <a:pt x="2890010" y="1269999"/>
                </a:lnTo>
                <a:lnTo>
                  <a:pt x="2883444" y="1282699"/>
                </a:lnTo>
                <a:lnTo>
                  <a:pt x="2845411" y="1282699"/>
                </a:lnTo>
                <a:lnTo>
                  <a:pt x="2839641" y="1295399"/>
                </a:lnTo>
                <a:lnTo>
                  <a:pt x="2829100" y="1295399"/>
                </a:lnTo>
                <a:lnTo>
                  <a:pt x="2818636" y="1308099"/>
                </a:lnTo>
                <a:lnTo>
                  <a:pt x="2808073" y="1308099"/>
                </a:lnTo>
                <a:lnTo>
                  <a:pt x="2801238" y="1320799"/>
                </a:lnTo>
                <a:lnTo>
                  <a:pt x="2797606" y="1333499"/>
                </a:lnTo>
                <a:lnTo>
                  <a:pt x="2796652" y="1346199"/>
                </a:lnTo>
                <a:lnTo>
                  <a:pt x="3494466" y="1346199"/>
                </a:lnTo>
                <a:lnTo>
                  <a:pt x="3494060" y="1333499"/>
                </a:lnTo>
                <a:lnTo>
                  <a:pt x="3485538" y="1333499"/>
                </a:lnTo>
                <a:lnTo>
                  <a:pt x="3483421" y="1320799"/>
                </a:lnTo>
                <a:lnTo>
                  <a:pt x="3485149" y="1308099"/>
                </a:lnTo>
                <a:lnTo>
                  <a:pt x="3490437" y="1295399"/>
                </a:lnTo>
                <a:lnTo>
                  <a:pt x="3499000" y="1282699"/>
                </a:lnTo>
                <a:lnTo>
                  <a:pt x="3508560" y="1269999"/>
                </a:lnTo>
                <a:lnTo>
                  <a:pt x="3517458" y="1257299"/>
                </a:lnTo>
                <a:close/>
              </a:path>
              <a:path w="4069715" h="3479800">
                <a:moveTo>
                  <a:pt x="4054333" y="1320799"/>
                </a:moveTo>
                <a:lnTo>
                  <a:pt x="3673803" y="1320799"/>
                </a:lnTo>
                <a:lnTo>
                  <a:pt x="3681054" y="1333499"/>
                </a:lnTo>
                <a:lnTo>
                  <a:pt x="3688811" y="1333499"/>
                </a:lnTo>
                <a:lnTo>
                  <a:pt x="3696917" y="1346199"/>
                </a:lnTo>
                <a:lnTo>
                  <a:pt x="4069141" y="1346199"/>
                </a:lnTo>
                <a:lnTo>
                  <a:pt x="4061356" y="1333499"/>
                </a:lnTo>
                <a:lnTo>
                  <a:pt x="4054333" y="1320799"/>
                </a:lnTo>
                <a:close/>
              </a:path>
              <a:path w="4069715" h="3479800">
                <a:moveTo>
                  <a:pt x="4051820" y="1308099"/>
                </a:moveTo>
                <a:lnTo>
                  <a:pt x="3660283" y="1308099"/>
                </a:lnTo>
                <a:lnTo>
                  <a:pt x="3667211" y="1320799"/>
                </a:lnTo>
                <a:lnTo>
                  <a:pt x="4052529" y="1320799"/>
                </a:lnTo>
                <a:lnTo>
                  <a:pt x="4051820" y="1308099"/>
                </a:lnTo>
                <a:close/>
              </a:path>
              <a:path w="4069715" h="3479800">
                <a:moveTo>
                  <a:pt x="1154661" y="1295399"/>
                </a:moveTo>
                <a:lnTo>
                  <a:pt x="1147011" y="1295399"/>
                </a:lnTo>
                <a:lnTo>
                  <a:pt x="1141740" y="1308099"/>
                </a:lnTo>
                <a:lnTo>
                  <a:pt x="1155851" y="1308099"/>
                </a:lnTo>
                <a:lnTo>
                  <a:pt x="1154661" y="1295399"/>
                </a:lnTo>
                <a:close/>
              </a:path>
              <a:path w="4069715" h="3479800">
                <a:moveTo>
                  <a:pt x="1806306" y="0"/>
                </a:moveTo>
                <a:lnTo>
                  <a:pt x="1778331" y="0"/>
                </a:lnTo>
                <a:lnTo>
                  <a:pt x="1752553" y="12699"/>
                </a:lnTo>
                <a:lnTo>
                  <a:pt x="1728243" y="25399"/>
                </a:lnTo>
                <a:lnTo>
                  <a:pt x="1704668" y="38099"/>
                </a:lnTo>
                <a:lnTo>
                  <a:pt x="1720910" y="88899"/>
                </a:lnTo>
                <a:lnTo>
                  <a:pt x="1734959" y="126999"/>
                </a:lnTo>
                <a:lnTo>
                  <a:pt x="1747543" y="165099"/>
                </a:lnTo>
                <a:lnTo>
                  <a:pt x="1759392" y="203199"/>
                </a:lnTo>
                <a:lnTo>
                  <a:pt x="1756340" y="241299"/>
                </a:lnTo>
                <a:lnTo>
                  <a:pt x="1740826" y="279399"/>
                </a:lnTo>
                <a:lnTo>
                  <a:pt x="1720914" y="304799"/>
                </a:lnTo>
                <a:lnTo>
                  <a:pt x="1704668" y="342899"/>
                </a:lnTo>
                <a:lnTo>
                  <a:pt x="1695257" y="393699"/>
                </a:lnTo>
                <a:lnTo>
                  <a:pt x="1682182" y="431799"/>
                </a:lnTo>
                <a:lnTo>
                  <a:pt x="1670574" y="469899"/>
                </a:lnTo>
                <a:lnTo>
                  <a:pt x="1665564" y="520699"/>
                </a:lnTo>
                <a:lnTo>
                  <a:pt x="1662751" y="558799"/>
                </a:lnTo>
                <a:lnTo>
                  <a:pt x="1654310" y="609599"/>
                </a:lnTo>
                <a:lnTo>
                  <a:pt x="1640239" y="647699"/>
                </a:lnTo>
                <a:lnTo>
                  <a:pt x="1620539" y="698499"/>
                </a:lnTo>
                <a:lnTo>
                  <a:pt x="1595206" y="736599"/>
                </a:lnTo>
                <a:lnTo>
                  <a:pt x="1582868" y="774699"/>
                </a:lnTo>
                <a:lnTo>
                  <a:pt x="1578593" y="800099"/>
                </a:lnTo>
                <a:lnTo>
                  <a:pt x="1578717" y="838199"/>
                </a:lnTo>
                <a:lnTo>
                  <a:pt x="1579573" y="863599"/>
                </a:lnTo>
                <a:lnTo>
                  <a:pt x="1550862" y="901699"/>
                </a:lnTo>
                <a:lnTo>
                  <a:pt x="1531679" y="939799"/>
                </a:lnTo>
                <a:lnTo>
                  <a:pt x="1516895" y="990599"/>
                </a:lnTo>
                <a:lnTo>
                  <a:pt x="1501379" y="1028699"/>
                </a:lnTo>
                <a:lnTo>
                  <a:pt x="1494298" y="1041399"/>
                </a:lnTo>
                <a:lnTo>
                  <a:pt x="1417333" y="1041399"/>
                </a:lnTo>
                <a:lnTo>
                  <a:pt x="1399741" y="1054099"/>
                </a:lnTo>
                <a:lnTo>
                  <a:pt x="1392901" y="1066799"/>
                </a:lnTo>
                <a:lnTo>
                  <a:pt x="1390947" y="1092199"/>
                </a:lnTo>
                <a:lnTo>
                  <a:pt x="1384107" y="1104899"/>
                </a:lnTo>
                <a:lnTo>
                  <a:pt x="1344284" y="1155699"/>
                </a:lnTo>
                <a:lnTo>
                  <a:pt x="1267568" y="1231899"/>
                </a:lnTo>
                <a:lnTo>
                  <a:pt x="1227745" y="1269999"/>
                </a:lnTo>
                <a:lnTo>
                  <a:pt x="1187671" y="1295399"/>
                </a:lnTo>
                <a:lnTo>
                  <a:pt x="1165071" y="1308099"/>
                </a:lnTo>
                <a:lnTo>
                  <a:pt x="2614204" y="1308099"/>
                </a:lnTo>
                <a:lnTo>
                  <a:pt x="2614191" y="1295399"/>
                </a:lnTo>
                <a:lnTo>
                  <a:pt x="2615194" y="1295399"/>
                </a:lnTo>
                <a:lnTo>
                  <a:pt x="2613670" y="1282699"/>
                </a:lnTo>
                <a:lnTo>
                  <a:pt x="2610902" y="1282699"/>
                </a:lnTo>
                <a:lnTo>
                  <a:pt x="2610152" y="1269999"/>
                </a:lnTo>
                <a:lnTo>
                  <a:pt x="2608957" y="1269999"/>
                </a:lnTo>
                <a:lnTo>
                  <a:pt x="2608668" y="1257299"/>
                </a:lnTo>
                <a:lnTo>
                  <a:pt x="2609626" y="1219199"/>
                </a:lnTo>
                <a:lnTo>
                  <a:pt x="2610624" y="1206499"/>
                </a:lnTo>
                <a:lnTo>
                  <a:pt x="2610586" y="1193799"/>
                </a:lnTo>
                <a:lnTo>
                  <a:pt x="2608120" y="1168399"/>
                </a:lnTo>
                <a:lnTo>
                  <a:pt x="2603929" y="1168399"/>
                </a:lnTo>
                <a:lnTo>
                  <a:pt x="2603929" y="927099"/>
                </a:lnTo>
                <a:lnTo>
                  <a:pt x="1780245" y="927099"/>
                </a:lnTo>
                <a:lnTo>
                  <a:pt x="1779695" y="914399"/>
                </a:lnTo>
                <a:lnTo>
                  <a:pt x="1778753" y="888999"/>
                </a:lnTo>
                <a:lnTo>
                  <a:pt x="1778488" y="876299"/>
                </a:lnTo>
                <a:lnTo>
                  <a:pt x="1779966" y="863599"/>
                </a:lnTo>
                <a:lnTo>
                  <a:pt x="1783604" y="863599"/>
                </a:lnTo>
                <a:lnTo>
                  <a:pt x="1788547" y="850899"/>
                </a:lnTo>
                <a:lnTo>
                  <a:pt x="1793205" y="838199"/>
                </a:lnTo>
                <a:lnTo>
                  <a:pt x="1795993" y="825499"/>
                </a:lnTo>
                <a:lnTo>
                  <a:pt x="1797076" y="800099"/>
                </a:lnTo>
                <a:lnTo>
                  <a:pt x="1795801" y="774699"/>
                </a:lnTo>
                <a:lnTo>
                  <a:pt x="1794563" y="749299"/>
                </a:lnTo>
                <a:lnTo>
                  <a:pt x="1795752" y="736599"/>
                </a:lnTo>
                <a:lnTo>
                  <a:pt x="1796844" y="723899"/>
                </a:lnTo>
                <a:lnTo>
                  <a:pt x="1800121" y="723899"/>
                </a:lnTo>
                <a:lnTo>
                  <a:pt x="1801213" y="711199"/>
                </a:lnTo>
                <a:lnTo>
                  <a:pt x="1801654" y="698499"/>
                </a:lnTo>
                <a:lnTo>
                  <a:pt x="1801260" y="685799"/>
                </a:lnTo>
                <a:lnTo>
                  <a:pt x="1801086" y="685799"/>
                </a:lnTo>
                <a:lnTo>
                  <a:pt x="1801086" y="584199"/>
                </a:lnTo>
                <a:lnTo>
                  <a:pt x="1801873" y="571499"/>
                </a:lnTo>
                <a:lnTo>
                  <a:pt x="1805519" y="546099"/>
                </a:lnTo>
                <a:lnTo>
                  <a:pt x="1806306" y="546099"/>
                </a:lnTo>
                <a:lnTo>
                  <a:pt x="1806306" y="431799"/>
                </a:lnTo>
                <a:lnTo>
                  <a:pt x="1806710" y="419099"/>
                </a:lnTo>
                <a:lnTo>
                  <a:pt x="1807914" y="419099"/>
                </a:lnTo>
                <a:lnTo>
                  <a:pt x="1809901" y="406399"/>
                </a:lnTo>
                <a:lnTo>
                  <a:pt x="1812656" y="393699"/>
                </a:lnTo>
                <a:lnTo>
                  <a:pt x="1813723" y="393699"/>
                </a:lnTo>
                <a:lnTo>
                  <a:pt x="1816110" y="380999"/>
                </a:lnTo>
                <a:lnTo>
                  <a:pt x="1816707" y="380999"/>
                </a:lnTo>
                <a:lnTo>
                  <a:pt x="1816682" y="368299"/>
                </a:lnTo>
                <a:lnTo>
                  <a:pt x="1816720" y="355599"/>
                </a:lnTo>
                <a:lnTo>
                  <a:pt x="1818802" y="304799"/>
                </a:lnTo>
                <a:lnTo>
                  <a:pt x="1822706" y="253999"/>
                </a:lnTo>
                <a:lnTo>
                  <a:pt x="1824923" y="203199"/>
                </a:lnTo>
                <a:lnTo>
                  <a:pt x="1821940" y="165099"/>
                </a:lnTo>
                <a:lnTo>
                  <a:pt x="1819495" y="114299"/>
                </a:lnTo>
                <a:lnTo>
                  <a:pt x="1819985" y="76199"/>
                </a:lnTo>
                <a:lnTo>
                  <a:pt x="1817544" y="38099"/>
                </a:lnTo>
                <a:lnTo>
                  <a:pt x="1806306" y="0"/>
                </a:lnTo>
                <a:close/>
              </a:path>
              <a:path w="4069715" h="3479800">
                <a:moveTo>
                  <a:pt x="4052483" y="1295399"/>
                </a:moveTo>
                <a:lnTo>
                  <a:pt x="3634357" y="1295399"/>
                </a:lnTo>
                <a:lnTo>
                  <a:pt x="3642964" y="1308099"/>
                </a:lnTo>
                <a:lnTo>
                  <a:pt x="4052180" y="1308099"/>
                </a:lnTo>
                <a:lnTo>
                  <a:pt x="4052483" y="1295399"/>
                </a:lnTo>
                <a:close/>
              </a:path>
              <a:path w="4069715" h="3479800">
                <a:moveTo>
                  <a:pt x="4042357" y="1269999"/>
                </a:moveTo>
                <a:lnTo>
                  <a:pt x="3611731" y="1269999"/>
                </a:lnTo>
                <a:lnTo>
                  <a:pt x="3618305" y="1282699"/>
                </a:lnTo>
                <a:lnTo>
                  <a:pt x="3626530" y="1295399"/>
                </a:lnTo>
                <a:lnTo>
                  <a:pt x="4051602" y="1295399"/>
                </a:lnTo>
                <a:lnTo>
                  <a:pt x="4050116" y="1282699"/>
                </a:lnTo>
                <a:lnTo>
                  <a:pt x="4044859" y="1282699"/>
                </a:lnTo>
                <a:lnTo>
                  <a:pt x="4042357" y="1269999"/>
                </a:lnTo>
                <a:close/>
              </a:path>
              <a:path w="4069715" h="3479800">
                <a:moveTo>
                  <a:pt x="4032425" y="1244599"/>
                </a:moveTo>
                <a:lnTo>
                  <a:pt x="3559274" y="1244599"/>
                </a:lnTo>
                <a:lnTo>
                  <a:pt x="3569320" y="1257299"/>
                </a:lnTo>
                <a:lnTo>
                  <a:pt x="3588725" y="1257299"/>
                </a:lnTo>
                <a:lnTo>
                  <a:pt x="3598563" y="1269999"/>
                </a:lnTo>
                <a:lnTo>
                  <a:pt x="4037497" y="1269999"/>
                </a:lnTo>
                <a:lnTo>
                  <a:pt x="4034234" y="1257299"/>
                </a:lnTo>
                <a:lnTo>
                  <a:pt x="4032425" y="1244599"/>
                </a:lnTo>
                <a:close/>
              </a:path>
              <a:path w="4069715" h="3479800">
                <a:moveTo>
                  <a:pt x="4031105" y="1219199"/>
                </a:moveTo>
                <a:lnTo>
                  <a:pt x="2897723" y="1219199"/>
                </a:lnTo>
                <a:lnTo>
                  <a:pt x="2902252" y="1231899"/>
                </a:lnTo>
                <a:lnTo>
                  <a:pt x="2905810" y="1244599"/>
                </a:lnTo>
                <a:lnTo>
                  <a:pt x="2905199" y="1257299"/>
                </a:lnTo>
                <a:lnTo>
                  <a:pt x="3523962" y="1257299"/>
                </a:lnTo>
                <a:lnTo>
                  <a:pt x="3526343" y="1244599"/>
                </a:lnTo>
                <a:lnTo>
                  <a:pt x="4032425" y="1244599"/>
                </a:lnTo>
                <a:lnTo>
                  <a:pt x="4031930" y="1231899"/>
                </a:lnTo>
                <a:lnTo>
                  <a:pt x="4031105" y="1219199"/>
                </a:lnTo>
                <a:close/>
              </a:path>
              <a:path w="4069715" h="3479800">
                <a:moveTo>
                  <a:pt x="4019439" y="1206499"/>
                </a:moveTo>
                <a:lnTo>
                  <a:pt x="2895344" y="1206499"/>
                </a:lnTo>
                <a:lnTo>
                  <a:pt x="2895420" y="1219199"/>
                </a:lnTo>
                <a:lnTo>
                  <a:pt x="4027396" y="1219199"/>
                </a:lnTo>
                <a:lnTo>
                  <a:pt x="4019439" y="1206499"/>
                </a:lnTo>
                <a:close/>
              </a:path>
              <a:path w="4069715" h="3479800">
                <a:moveTo>
                  <a:pt x="2915835" y="1194181"/>
                </a:moveTo>
                <a:lnTo>
                  <a:pt x="2898417" y="1206499"/>
                </a:lnTo>
                <a:lnTo>
                  <a:pt x="2923030" y="1206499"/>
                </a:lnTo>
                <a:lnTo>
                  <a:pt x="2915835" y="1194181"/>
                </a:lnTo>
                <a:close/>
              </a:path>
              <a:path w="4069715" h="3479800">
                <a:moveTo>
                  <a:pt x="3984497" y="1193799"/>
                </a:moveTo>
                <a:lnTo>
                  <a:pt x="3052671" y="1193799"/>
                </a:lnTo>
                <a:lnTo>
                  <a:pt x="3045178" y="1206499"/>
                </a:lnTo>
                <a:lnTo>
                  <a:pt x="3984546" y="1206499"/>
                </a:lnTo>
                <a:lnTo>
                  <a:pt x="3984497" y="1193799"/>
                </a:lnTo>
                <a:close/>
              </a:path>
              <a:path w="4069715" h="3479800">
                <a:moveTo>
                  <a:pt x="2916375" y="1193799"/>
                </a:moveTo>
                <a:lnTo>
                  <a:pt x="2915613" y="1193799"/>
                </a:lnTo>
                <a:lnTo>
                  <a:pt x="2915835" y="1194181"/>
                </a:lnTo>
                <a:lnTo>
                  <a:pt x="2916375" y="1193799"/>
                </a:lnTo>
                <a:close/>
              </a:path>
              <a:path w="4069715" h="3479800">
                <a:moveTo>
                  <a:pt x="4028603" y="1155699"/>
                </a:moveTo>
                <a:lnTo>
                  <a:pt x="4020335" y="1168399"/>
                </a:lnTo>
                <a:lnTo>
                  <a:pt x="3088765" y="1168399"/>
                </a:lnTo>
                <a:lnTo>
                  <a:pt x="3085640" y="1181099"/>
                </a:lnTo>
                <a:lnTo>
                  <a:pt x="3067098" y="1181099"/>
                </a:lnTo>
                <a:lnTo>
                  <a:pt x="3062666" y="1193799"/>
                </a:lnTo>
                <a:lnTo>
                  <a:pt x="4027091" y="1193799"/>
                </a:lnTo>
                <a:lnTo>
                  <a:pt x="4032806" y="1181099"/>
                </a:lnTo>
                <a:lnTo>
                  <a:pt x="4035194" y="1168399"/>
                </a:lnTo>
                <a:lnTo>
                  <a:pt x="4028603" y="1155699"/>
                </a:lnTo>
                <a:close/>
              </a:path>
              <a:path w="4069715" h="3479800">
                <a:moveTo>
                  <a:pt x="4008270" y="1155699"/>
                </a:moveTo>
                <a:lnTo>
                  <a:pt x="3088271" y="1155699"/>
                </a:lnTo>
                <a:lnTo>
                  <a:pt x="3089176" y="1168399"/>
                </a:lnTo>
                <a:lnTo>
                  <a:pt x="4020335" y="1168399"/>
                </a:lnTo>
                <a:lnTo>
                  <a:pt x="4008270" y="1155699"/>
                </a:lnTo>
                <a:close/>
              </a:path>
              <a:path w="4069715" h="3479800">
                <a:moveTo>
                  <a:pt x="3348124" y="1142999"/>
                </a:moveTo>
                <a:lnTo>
                  <a:pt x="3089577" y="1142999"/>
                </a:lnTo>
                <a:lnTo>
                  <a:pt x="3087816" y="1155699"/>
                </a:lnTo>
                <a:lnTo>
                  <a:pt x="3348238" y="1155699"/>
                </a:lnTo>
                <a:lnTo>
                  <a:pt x="3348124" y="1142999"/>
                </a:lnTo>
                <a:close/>
              </a:path>
              <a:path w="4069715" h="3479800">
                <a:moveTo>
                  <a:pt x="3991849" y="1142999"/>
                </a:moveTo>
                <a:lnTo>
                  <a:pt x="3385741" y="1142999"/>
                </a:lnTo>
                <a:lnTo>
                  <a:pt x="3379493" y="1155699"/>
                </a:lnTo>
                <a:lnTo>
                  <a:pt x="3999151" y="1155699"/>
                </a:lnTo>
                <a:lnTo>
                  <a:pt x="3991849" y="1142999"/>
                </a:lnTo>
                <a:close/>
              </a:path>
              <a:path w="4069715" h="3479800">
                <a:moveTo>
                  <a:pt x="3336013" y="1130299"/>
                </a:moveTo>
                <a:lnTo>
                  <a:pt x="3108716" y="1130299"/>
                </a:lnTo>
                <a:lnTo>
                  <a:pt x="3107116" y="1142999"/>
                </a:lnTo>
                <a:lnTo>
                  <a:pt x="3341690" y="1142999"/>
                </a:lnTo>
                <a:lnTo>
                  <a:pt x="3336013" y="1130299"/>
                </a:lnTo>
                <a:close/>
              </a:path>
              <a:path w="4069715" h="3479800">
                <a:moveTo>
                  <a:pt x="3942014" y="1117599"/>
                </a:moveTo>
                <a:lnTo>
                  <a:pt x="3409693" y="1117599"/>
                </a:lnTo>
                <a:lnTo>
                  <a:pt x="3400710" y="1130299"/>
                </a:lnTo>
                <a:lnTo>
                  <a:pt x="3393139" y="1142999"/>
                </a:lnTo>
                <a:lnTo>
                  <a:pt x="3996573" y="1142999"/>
                </a:lnTo>
                <a:lnTo>
                  <a:pt x="3984483" y="1130299"/>
                </a:lnTo>
                <a:lnTo>
                  <a:pt x="3957406" y="1130299"/>
                </a:lnTo>
                <a:lnTo>
                  <a:pt x="3942014" y="1117599"/>
                </a:lnTo>
                <a:close/>
              </a:path>
              <a:path w="4069715" h="3479800">
                <a:moveTo>
                  <a:pt x="3284373" y="1117599"/>
                </a:moveTo>
                <a:lnTo>
                  <a:pt x="3136097" y="1117599"/>
                </a:lnTo>
                <a:lnTo>
                  <a:pt x="3129798" y="1130299"/>
                </a:lnTo>
                <a:lnTo>
                  <a:pt x="3290870" y="1130299"/>
                </a:lnTo>
                <a:lnTo>
                  <a:pt x="3284373" y="1117599"/>
                </a:lnTo>
                <a:close/>
              </a:path>
              <a:path w="4069715" h="3479800">
                <a:moveTo>
                  <a:pt x="3220248" y="1104899"/>
                </a:moveTo>
                <a:lnTo>
                  <a:pt x="3143063" y="1104899"/>
                </a:lnTo>
                <a:lnTo>
                  <a:pt x="3136313" y="1117599"/>
                </a:lnTo>
                <a:lnTo>
                  <a:pt x="3224274" y="1117599"/>
                </a:lnTo>
                <a:lnTo>
                  <a:pt x="3220248" y="1104899"/>
                </a:lnTo>
                <a:close/>
              </a:path>
              <a:path w="4069715" h="3479800">
                <a:moveTo>
                  <a:pt x="3970856" y="1066799"/>
                </a:moveTo>
                <a:lnTo>
                  <a:pt x="3460684" y="1066799"/>
                </a:lnTo>
                <a:lnTo>
                  <a:pt x="3457179" y="1079499"/>
                </a:lnTo>
                <a:lnTo>
                  <a:pt x="3431931" y="1079499"/>
                </a:lnTo>
                <a:lnTo>
                  <a:pt x="3431347" y="1092199"/>
                </a:lnTo>
                <a:lnTo>
                  <a:pt x="3424819" y="1104899"/>
                </a:lnTo>
                <a:lnTo>
                  <a:pt x="3422152" y="1117599"/>
                </a:lnTo>
                <a:lnTo>
                  <a:pt x="3942217" y="1117599"/>
                </a:lnTo>
                <a:lnTo>
                  <a:pt x="3953965" y="1104899"/>
                </a:lnTo>
                <a:lnTo>
                  <a:pt x="3956619" y="1104899"/>
                </a:lnTo>
                <a:lnTo>
                  <a:pt x="3962613" y="1092199"/>
                </a:lnTo>
                <a:lnTo>
                  <a:pt x="3965725" y="1079499"/>
                </a:lnTo>
                <a:lnTo>
                  <a:pt x="3970856" y="1066799"/>
                </a:lnTo>
                <a:close/>
              </a:path>
              <a:path w="4069715" h="3479800">
                <a:moveTo>
                  <a:pt x="3979543" y="1054099"/>
                </a:moveTo>
                <a:lnTo>
                  <a:pt x="3491355" y="1054099"/>
                </a:lnTo>
                <a:lnTo>
                  <a:pt x="3478807" y="1066799"/>
                </a:lnTo>
                <a:lnTo>
                  <a:pt x="3971580" y="1066799"/>
                </a:lnTo>
                <a:lnTo>
                  <a:pt x="3979543" y="1054099"/>
                </a:lnTo>
                <a:close/>
              </a:path>
              <a:path w="4069715" h="3479800">
                <a:moveTo>
                  <a:pt x="3732731" y="1041399"/>
                </a:moveTo>
                <a:lnTo>
                  <a:pt x="3507052" y="1041399"/>
                </a:lnTo>
                <a:lnTo>
                  <a:pt x="3500295" y="1054099"/>
                </a:lnTo>
                <a:lnTo>
                  <a:pt x="3737696" y="1054099"/>
                </a:lnTo>
                <a:lnTo>
                  <a:pt x="3732731" y="1041399"/>
                </a:lnTo>
                <a:close/>
              </a:path>
              <a:path w="4069715" h="3479800">
                <a:moveTo>
                  <a:pt x="3828273" y="1041399"/>
                </a:moveTo>
                <a:lnTo>
                  <a:pt x="3777422" y="1041399"/>
                </a:lnTo>
                <a:lnTo>
                  <a:pt x="3775644" y="1054099"/>
                </a:lnTo>
                <a:lnTo>
                  <a:pt x="3833277" y="1054099"/>
                </a:lnTo>
                <a:lnTo>
                  <a:pt x="3828273" y="1041399"/>
                </a:lnTo>
                <a:close/>
              </a:path>
              <a:path w="4069715" h="3479800">
                <a:moveTo>
                  <a:pt x="3976266" y="1041399"/>
                </a:moveTo>
                <a:lnTo>
                  <a:pt x="3900485" y="1041399"/>
                </a:lnTo>
                <a:lnTo>
                  <a:pt x="3895646" y="1054099"/>
                </a:lnTo>
                <a:lnTo>
                  <a:pt x="3995024" y="1054099"/>
                </a:lnTo>
                <a:lnTo>
                  <a:pt x="3976266" y="1041399"/>
                </a:lnTo>
                <a:close/>
              </a:path>
              <a:path w="4069715" h="3479800">
                <a:moveTo>
                  <a:pt x="3514164" y="1028699"/>
                </a:moveTo>
                <a:lnTo>
                  <a:pt x="3505591" y="1041399"/>
                </a:lnTo>
                <a:lnTo>
                  <a:pt x="3515802" y="1041399"/>
                </a:lnTo>
                <a:lnTo>
                  <a:pt x="3514164" y="1028699"/>
                </a:lnTo>
                <a:close/>
              </a:path>
              <a:path w="4069715" h="3479800">
                <a:moveTo>
                  <a:pt x="3722853" y="1028699"/>
                </a:moveTo>
                <a:lnTo>
                  <a:pt x="3525264" y="1028699"/>
                </a:lnTo>
                <a:lnTo>
                  <a:pt x="3515802" y="1041399"/>
                </a:lnTo>
                <a:lnTo>
                  <a:pt x="3724263" y="1041399"/>
                </a:lnTo>
                <a:lnTo>
                  <a:pt x="3722853" y="1028699"/>
                </a:lnTo>
                <a:close/>
              </a:path>
              <a:path w="4069715" h="3479800">
                <a:moveTo>
                  <a:pt x="3715484" y="1003299"/>
                </a:moveTo>
                <a:lnTo>
                  <a:pt x="3600244" y="1003299"/>
                </a:lnTo>
                <a:lnTo>
                  <a:pt x="3597006" y="1015999"/>
                </a:lnTo>
                <a:lnTo>
                  <a:pt x="3588649" y="1015999"/>
                </a:lnTo>
                <a:lnTo>
                  <a:pt x="3579645" y="1028699"/>
                </a:lnTo>
                <a:lnTo>
                  <a:pt x="3721144" y="1028699"/>
                </a:lnTo>
                <a:lnTo>
                  <a:pt x="3719205" y="1015999"/>
                </a:lnTo>
                <a:lnTo>
                  <a:pt x="3715484" y="1003299"/>
                </a:lnTo>
                <a:close/>
              </a:path>
              <a:path w="4069715" h="3479800">
                <a:moveTo>
                  <a:pt x="3690059" y="990599"/>
                </a:moveTo>
                <a:lnTo>
                  <a:pt x="3616183" y="990599"/>
                </a:lnTo>
                <a:lnTo>
                  <a:pt x="3616881" y="1003299"/>
                </a:lnTo>
                <a:lnTo>
                  <a:pt x="3698238" y="1003299"/>
                </a:lnTo>
                <a:lnTo>
                  <a:pt x="3690059" y="990599"/>
                </a:lnTo>
                <a:close/>
              </a:path>
              <a:path w="4069715" h="3479800">
                <a:moveTo>
                  <a:pt x="3652023" y="977899"/>
                </a:moveTo>
                <a:lnTo>
                  <a:pt x="3631753" y="977899"/>
                </a:lnTo>
                <a:lnTo>
                  <a:pt x="3619904" y="990599"/>
                </a:lnTo>
                <a:lnTo>
                  <a:pt x="3658080" y="990599"/>
                </a:lnTo>
                <a:lnTo>
                  <a:pt x="3652023" y="977899"/>
                </a:lnTo>
                <a:close/>
              </a:path>
            </a:pathLst>
          </a:custGeom>
          <a:solidFill>
            <a:srgbClr val="EAECF2"/>
          </a:solidFill>
        </p:spPr>
        <p:txBody>
          <a:bodyPr wrap="square" lIns="0" tIns="0" rIns="0" bIns="0" rtlCol="0"/>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Blank">
    <p:bg>
      <p:bgPr>
        <a:solidFill>
          <a:schemeClr val="bg1"/>
        </a:solidFill>
        <a:effectLst/>
      </p:bgPr>
    </p:bg>
    <p:spTree>
      <p:nvGrpSpPr>
        <p:cNvPr id="1" name=""/>
        <p:cNvGrpSpPr/>
        <p:nvPr/>
      </p:nvGrpSpPr>
      <p:grpSpPr>
        <a:xfrm>
          <a:off x="0" y="0"/>
          <a:ext cx="0" cy="0"/>
          <a:chOff x="0" y="0"/>
          <a:chExt cx="0" cy="0"/>
        </a:xfrm>
      </p:grpSpPr>
      <p:sp>
        <p:nvSpPr>
          <p:cNvPr id="16" name="bg object 16"/>
          <p:cNvSpPr/>
          <p:nvPr/>
        </p:nvSpPr>
        <p:spPr>
          <a:xfrm>
            <a:off x="457200" y="9369425"/>
            <a:ext cx="6858000" cy="0"/>
          </a:xfrm>
          <a:custGeom>
            <a:avLst/>
            <a:gdLst/>
            <a:ahLst/>
            <a:cxnLst/>
            <a:rect l="l" t="t" r="r" b="b"/>
            <a:pathLst>
              <a:path w="6858000">
                <a:moveTo>
                  <a:pt x="0" y="0"/>
                </a:moveTo>
                <a:lnTo>
                  <a:pt x="6858000" y="0"/>
                </a:lnTo>
              </a:path>
            </a:pathLst>
          </a:custGeom>
          <a:ln w="6350">
            <a:solidFill>
              <a:srgbClr val="002D5B"/>
            </a:solidFill>
          </a:ln>
        </p:spPr>
        <p:txBody>
          <a:bodyPr wrap="square" lIns="0" tIns="0" rIns="0" bIns="0" rtlCol="0"/>
          <a:lstStyle/>
          <a:p>
            <a:endParaRPr/>
          </a:p>
        </p:txBody>
      </p:sp>
      <p:sp>
        <p:nvSpPr>
          <p:cNvPr id="2" name="Holder 2"/>
          <p:cNvSpPr>
            <a:spLocks noGrp="1"/>
          </p:cNvSpPr>
          <p:nvPr>
            <p:ph type="ftr" sz="quarter" idx="5"/>
          </p:nvPr>
        </p:nvSpPr>
        <p:spPr>
          <a:xfrm>
            <a:off x="2642616" y="9354312"/>
            <a:ext cx="2487168" cy="50292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388620" y="9354312"/>
            <a:ext cx="1787652" cy="50292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2/19/2025</a:t>
            </a:fld>
            <a:endParaRPr lang="en-US"/>
          </a:p>
        </p:txBody>
      </p:sp>
      <p:sp>
        <p:nvSpPr>
          <p:cNvPr id="4" name="Holder 4"/>
          <p:cNvSpPr>
            <a:spLocks noGrp="1"/>
          </p:cNvSpPr>
          <p:nvPr>
            <p:ph type="sldNum" sz="quarter" idx="7"/>
          </p:nvPr>
        </p:nvSpPr>
        <p:spPr>
          <a:xfrm>
            <a:off x="5596128" y="9354312"/>
            <a:ext cx="1787652" cy="50292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grpSp>
        <p:nvGrpSpPr>
          <p:cNvPr id="5" name="Group 4">
            <a:extLst>
              <a:ext uri="{FF2B5EF4-FFF2-40B4-BE49-F238E27FC236}">
                <a16:creationId xmlns:a16="http://schemas.microsoft.com/office/drawing/2014/main" id="{F85EAD2C-28B1-B83B-C268-5806231A8E6F}"/>
              </a:ext>
            </a:extLst>
          </p:cNvPr>
          <p:cNvGrpSpPr/>
          <p:nvPr userDrawn="1"/>
        </p:nvGrpSpPr>
        <p:grpSpPr>
          <a:xfrm>
            <a:off x="0" y="0"/>
            <a:ext cx="2286000" cy="1981200"/>
            <a:chOff x="-2819400" y="-1"/>
            <a:chExt cx="2514600" cy="2133600"/>
          </a:xfrm>
        </p:grpSpPr>
        <p:sp>
          <p:nvSpPr>
            <p:cNvPr id="6" name="bg object 16">
              <a:extLst>
                <a:ext uri="{FF2B5EF4-FFF2-40B4-BE49-F238E27FC236}">
                  <a16:creationId xmlns:a16="http://schemas.microsoft.com/office/drawing/2014/main" id="{8F1629B4-84E8-9B86-DE23-9C13E4669956}"/>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7" name="bg object 16">
              <a:extLst>
                <a:ext uri="{FF2B5EF4-FFF2-40B4-BE49-F238E27FC236}">
                  <a16:creationId xmlns:a16="http://schemas.microsoft.com/office/drawing/2014/main" id="{69F7DBEB-9BE4-AAB7-D254-8D08B51A752D}"/>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8" name="bg object 16">
              <a:extLst>
                <a:ext uri="{FF2B5EF4-FFF2-40B4-BE49-F238E27FC236}">
                  <a16:creationId xmlns:a16="http://schemas.microsoft.com/office/drawing/2014/main" id="{A1263377-F26A-4B2D-E1FD-AD6408BEA2C4}"/>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2733039" y="333400"/>
            <a:ext cx="4565650" cy="436880"/>
          </a:xfrm>
          <a:prstGeom prst="rect">
            <a:avLst/>
          </a:prstGeom>
        </p:spPr>
        <p:txBody>
          <a:bodyPr wrap="square" lIns="0" tIns="0" rIns="0" bIns="0">
            <a:spAutoFit/>
          </a:bodyPr>
          <a:lstStyle>
            <a:lvl1pPr>
              <a:defRPr sz="2700" b="1" i="0">
                <a:solidFill>
                  <a:srgbClr val="002D5B"/>
                </a:solidFill>
                <a:latin typeface="Times New Roman"/>
                <a:cs typeface="Times New Roman"/>
              </a:defRPr>
            </a:lvl1pPr>
          </a:lstStyle>
          <a:p>
            <a:endParaRPr/>
          </a:p>
        </p:txBody>
      </p:sp>
      <p:sp>
        <p:nvSpPr>
          <p:cNvPr id="7" name="Rectangle 6">
            <a:extLst>
              <a:ext uri="{FF2B5EF4-FFF2-40B4-BE49-F238E27FC236}">
                <a16:creationId xmlns:a16="http://schemas.microsoft.com/office/drawing/2014/main" id="{7603C46E-C4E7-F36F-1050-712AC16345C8}"/>
              </a:ext>
            </a:extLst>
          </p:cNvPr>
          <p:cNvSpPr/>
          <p:nvPr userDrawn="1"/>
        </p:nvSpPr>
        <p:spPr>
          <a:xfrm>
            <a:off x="403860" y="1524000"/>
            <a:ext cx="2286000" cy="7696200"/>
          </a:xfrm>
          <a:prstGeom prst="rect">
            <a:avLst/>
          </a:prstGeom>
          <a:solidFill>
            <a:srgbClr val="A6A5B5">
              <a:alpha val="3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8" name="Group 7">
            <a:extLst>
              <a:ext uri="{FF2B5EF4-FFF2-40B4-BE49-F238E27FC236}">
                <a16:creationId xmlns:a16="http://schemas.microsoft.com/office/drawing/2014/main" id="{0E8CB8FC-BF18-32EF-7FB3-F709690371CA}"/>
              </a:ext>
            </a:extLst>
          </p:cNvPr>
          <p:cNvGrpSpPr/>
          <p:nvPr userDrawn="1"/>
        </p:nvGrpSpPr>
        <p:grpSpPr>
          <a:xfrm>
            <a:off x="0" y="0"/>
            <a:ext cx="2286000" cy="1981200"/>
            <a:chOff x="-2819400" y="-1"/>
            <a:chExt cx="2514600" cy="2133600"/>
          </a:xfrm>
        </p:grpSpPr>
        <p:sp>
          <p:nvSpPr>
            <p:cNvPr id="9" name="bg object 16">
              <a:extLst>
                <a:ext uri="{FF2B5EF4-FFF2-40B4-BE49-F238E27FC236}">
                  <a16:creationId xmlns:a16="http://schemas.microsoft.com/office/drawing/2014/main" id="{4492D2A8-4E1B-A6D1-6186-EB6691A3E3D1}"/>
                </a:ext>
              </a:extLst>
            </p:cNvPr>
            <p:cNvSpPr/>
            <p:nvPr/>
          </p:nvSpPr>
          <p:spPr>
            <a:xfrm>
              <a:off x="-2819400" y="-1"/>
              <a:ext cx="2514600" cy="21336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A6A5B5"/>
            </a:solidFill>
          </p:spPr>
          <p:txBody>
            <a:bodyPr wrap="square" lIns="0" tIns="0" rIns="0" bIns="0" rtlCol="0"/>
            <a:lstStyle/>
            <a:p>
              <a:endParaRPr/>
            </a:p>
          </p:txBody>
        </p:sp>
        <p:sp>
          <p:nvSpPr>
            <p:cNvPr id="10" name="bg object 16">
              <a:extLst>
                <a:ext uri="{FF2B5EF4-FFF2-40B4-BE49-F238E27FC236}">
                  <a16:creationId xmlns:a16="http://schemas.microsoft.com/office/drawing/2014/main" id="{50E74AEB-351E-4315-1345-83B90F638B8E}"/>
                </a:ext>
              </a:extLst>
            </p:cNvPr>
            <p:cNvSpPr/>
            <p:nvPr/>
          </p:nvSpPr>
          <p:spPr>
            <a:xfrm>
              <a:off x="-2819400" y="0"/>
              <a:ext cx="2286000" cy="19050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585A76"/>
            </a:solidFill>
          </p:spPr>
          <p:txBody>
            <a:bodyPr wrap="square" lIns="0" tIns="0" rIns="0" bIns="0" rtlCol="0"/>
            <a:lstStyle/>
            <a:p>
              <a:endParaRPr/>
            </a:p>
          </p:txBody>
        </p:sp>
        <p:sp>
          <p:nvSpPr>
            <p:cNvPr id="11" name="bg object 16">
              <a:extLst>
                <a:ext uri="{FF2B5EF4-FFF2-40B4-BE49-F238E27FC236}">
                  <a16:creationId xmlns:a16="http://schemas.microsoft.com/office/drawing/2014/main" id="{C9B308B9-0AB2-015B-7BA3-098888FF1980}"/>
                </a:ext>
              </a:extLst>
            </p:cNvPr>
            <p:cNvSpPr/>
            <p:nvPr/>
          </p:nvSpPr>
          <p:spPr>
            <a:xfrm>
              <a:off x="-2819400" y="0"/>
              <a:ext cx="2057400" cy="1676400"/>
            </a:xfrm>
            <a:custGeom>
              <a:avLst/>
              <a:gdLst>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187694 w 3243098"/>
                <a:gd name="connsiteY40" fmla="*/ 15829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187694 w 3243098"/>
                <a:gd name="connsiteY40" fmla="*/ 15829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22888 w 3243098"/>
                <a:gd name="connsiteY40" fmla="*/ 147745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22888 w 3243098"/>
                <a:gd name="connsiteY40" fmla="*/ 147745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9691 w 3243098"/>
                <a:gd name="connsiteY40" fmla="*/ 179397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2957091 w 3243098"/>
                <a:gd name="connsiteY39" fmla="*/ 504864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2957091 w 3243098"/>
                <a:gd name="connsiteY39" fmla="*/ 504864 h 3055954"/>
                <a:gd name="connsiteX40" fmla="*/ 3205291 w 3243098"/>
                <a:gd name="connsiteY40" fmla="*/ 216324 h 3055954"/>
                <a:gd name="connsiteX41" fmla="*/ 3243098 w 3243098"/>
                <a:gd name="connsiteY41" fmla="*/ 0 h 3055954"/>
                <a:gd name="connsiteX0" fmla="*/ 3243098 w 3243098"/>
                <a:gd name="connsiteY0" fmla="*/ 0 h 3055956"/>
                <a:gd name="connsiteX1" fmla="*/ 0 w 3243098"/>
                <a:gd name="connsiteY1" fmla="*/ 0 h 3055956"/>
                <a:gd name="connsiteX2" fmla="*/ 0 w 3243098"/>
                <a:gd name="connsiteY2" fmla="*/ 3055955 h 3055956"/>
                <a:gd name="connsiteX3" fmla="*/ 20709 w 3243098"/>
                <a:gd name="connsiteY3" fmla="*/ 3006116 h 3055956"/>
                <a:gd name="connsiteX4" fmla="*/ 41672 w 3243098"/>
                <a:gd name="connsiteY4" fmla="*/ 2957280 h 3055956"/>
                <a:gd name="connsiteX5" fmla="*/ 63269 w 3243098"/>
                <a:gd name="connsiteY5" fmla="*/ 2908553 h 3055956"/>
                <a:gd name="connsiteX6" fmla="*/ 85512 w 3243098"/>
                <a:gd name="connsiteY6" fmla="*/ 2859961 h 3055956"/>
                <a:gd name="connsiteX7" fmla="*/ 108412 w 3243098"/>
                <a:gd name="connsiteY7" fmla="*/ 2811531 h 3055956"/>
                <a:gd name="connsiteX8" fmla="*/ 131981 w 3243098"/>
                <a:gd name="connsiteY8" fmla="*/ 2763291 h 3055956"/>
                <a:gd name="connsiteX9" fmla="*/ 156229 w 3243098"/>
                <a:gd name="connsiteY9" fmla="*/ 2715267 h 3055956"/>
                <a:gd name="connsiteX10" fmla="*/ 181168 w 3243098"/>
                <a:gd name="connsiteY10" fmla="*/ 2667486 h 3055956"/>
                <a:gd name="connsiteX11" fmla="*/ 206809 w 3243098"/>
                <a:gd name="connsiteY11" fmla="*/ 2619975 h 3055956"/>
                <a:gd name="connsiteX12" fmla="*/ 233164 w 3243098"/>
                <a:gd name="connsiteY12" fmla="*/ 2572761 h 3055956"/>
                <a:gd name="connsiteX13" fmla="*/ 260243 w 3243098"/>
                <a:gd name="connsiteY13" fmla="*/ 2525871 h 3055956"/>
                <a:gd name="connsiteX14" fmla="*/ 288058 w 3243098"/>
                <a:gd name="connsiteY14" fmla="*/ 2479332 h 3055956"/>
                <a:gd name="connsiteX15" fmla="*/ 316621 w 3243098"/>
                <a:gd name="connsiteY15" fmla="*/ 2433171 h 3055956"/>
                <a:gd name="connsiteX16" fmla="*/ 345941 w 3243098"/>
                <a:gd name="connsiteY16" fmla="*/ 2387414 h 3055956"/>
                <a:gd name="connsiteX17" fmla="*/ 376031 w 3243098"/>
                <a:gd name="connsiteY17" fmla="*/ 2342090 h 3055956"/>
                <a:gd name="connsiteX18" fmla="*/ 406902 w 3243098"/>
                <a:gd name="connsiteY18" fmla="*/ 2297225 h 3055956"/>
                <a:gd name="connsiteX19" fmla="*/ 438564 w 3243098"/>
                <a:gd name="connsiteY19" fmla="*/ 2252845 h 3055956"/>
                <a:gd name="connsiteX20" fmla="*/ 471030 w 3243098"/>
                <a:gd name="connsiteY20" fmla="*/ 2208978 h 3055956"/>
                <a:gd name="connsiteX21" fmla="*/ 504311 w 3243098"/>
                <a:gd name="connsiteY21" fmla="*/ 2165650 h 3055956"/>
                <a:gd name="connsiteX22" fmla="*/ 538417 w 3243098"/>
                <a:gd name="connsiteY22" fmla="*/ 2122889 h 3055956"/>
                <a:gd name="connsiteX23" fmla="*/ 573360 w 3243098"/>
                <a:gd name="connsiteY23" fmla="*/ 2080722 h 3055956"/>
                <a:gd name="connsiteX24" fmla="*/ 609151 w 3243098"/>
                <a:gd name="connsiteY24" fmla="*/ 2039175 h 3055956"/>
                <a:gd name="connsiteX25" fmla="*/ 645801 w 3243098"/>
                <a:gd name="connsiteY25" fmla="*/ 1998275 h 3055956"/>
                <a:gd name="connsiteX26" fmla="*/ 683322 w 3243098"/>
                <a:gd name="connsiteY26" fmla="*/ 1958050 h 3055956"/>
                <a:gd name="connsiteX27" fmla="*/ 721725 w 3243098"/>
                <a:gd name="connsiteY27" fmla="*/ 1918526 h 3055956"/>
                <a:gd name="connsiteX28" fmla="*/ 761021 w 3243098"/>
                <a:gd name="connsiteY28" fmla="*/ 1879731 h 3055956"/>
                <a:gd name="connsiteX29" fmla="*/ 801221 w 3243098"/>
                <a:gd name="connsiteY29" fmla="*/ 1841691 h 3055956"/>
                <a:gd name="connsiteX30" fmla="*/ 842336 w 3243098"/>
                <a:gd name="connsiteY30" fmla="*/ 1804433 h 3055956"/>
                <a:gd name="connsiteX31" fmla="*/ 884379 w 3243098"/>
                <a:gd name="connsiteY31" fmla="*/ 1767984 h 3055956"/>
                <a:gd name="connsiteX32" fmla="*/ 927359 w 3243098"/>
                <a:gd name="connsiteY32" fmla="*/ 1732371 h 3055956"/>
                <a:gd name="connsiteX33" fmla="*/ 971289 w 3243098"/>
                <a:gd name="connsiteY33" fmla="*/ 1697622 h 3055956"/>
                <a:gd name="connsiteX34" fmla="*/ 1016179 w 3243098"/>
                <a:gd name="connsiteY34" fmla="*/ 1663762 h 3055956"/>
                <a:gd name="connsiteX35" fmla="*/ 1062040 w 3243098"/>
                <a:gd name="connsiteY35" fmla="*/ 1630820 h 3055956"/>
                <a:gd name="connsiteX36" fmla="*/ 1108885 w 3243098"/>
                <a:gd name="connsiteY36" fmla="*/ 1598821 h 3055956"/>
                <a:gd name="connsiteX37" fmla="*/ 1156724 w 3243098"/>
                <a:gd name="connsiteY37" fmla="*/ 1567793 h 3055956"/>
                <a:gd name="connsiteX38" fmla="*/ 1205568 w 3243098"/>
                <a:gd name="connsiteY38" fmla="*/ 1537763 h 3055956"/>
                <a:gd name="connsiteX39" fmla="*/ 3023077 w 3243098"/>
                <a:gd name="connsiteY39" fmla="*/ 510140 h 3055956"/>
                <a:gd name="connsiteX40" fmla="*/ 3205291 w 3243098"/>
                <a:gd name="connsiteY40" fmla="*/ 216324 h 3055956"/>
                <a:gd name="connsiteX41" fmla="*/ 3243098 w 3243098"/>
                <a:gd name="connsiteY41" fmla="*/ 0 h 3055956"/>
                <a:gd name="connsiteX0" fmla="*/ 3243098 w 3243098"/>
                <a:gd name="connsiteY0" fmla="*/ 0 h 3055954"/>
                <a:gd name="connsiteX1" fmla="*/ 0 w 3243098"/>
                <a:gd name="connsiteY1" fmla="*/ 0 h 3055954"/>
                <a:gd name="connsiteX2" fmla="*/ 0 w 3243098"/>
                <a:gd name="connsiteY2" fmla="*/ 3055955 h 3055954"/>
                <a:gd name="connsiteX3" fmla="*/ 20709 w 3243098"/>
                <a:gd name="connsiteY3" fmla="*/ 3006116 h 3055954"/>
                <a:gd name="connsiteX4" fmla="*/ 41672 w 3243098"/>
                <a:gd name="connsiteY4" fmla="*/ 2957280 h 3055954"/>
                <a:gd name="connsiteX5" fmla="*/ 63269 w 3243098"/>
                <a:gd name="connsiteY5" fmla="*/ 2908553 h 3055954"/>
                <a:gd name="connsiteX6" fmla="*/ 85512 w 3243098"/>
                <a:gd name="connsiteY6" fmla="*/ 2859961 h 3055954"/>
                <a:gd name="connsiteX7" fmla="*/ 108412 w 3243098"/>
                <a:gd name="connsiteY7" fmla="*/ 2811531 h 3055954"/>
                <a:gd name="connsiteX8" fmla="*/ 131981 w 3243098"/>
                <a:gd name="connsiteY8" fmla="*/ 2763291 h 3055954"/>
                <a:gd name="connsiteX9" fmla="*/ 156229 w 3243098"/>
                <a:gd name="connsiteY9" fmla="*/ 2715267 h 3055954"/>
                <a:gd name="connsiteX10" fmla="*/ 181168 w 3243098"/>
                <a:gd name="connsiteY10" fmla="*/ 2667486 h 3055954"/>
                <a:gd name="connsiteX11" fmla="*/ 206809 w 3243098"/>
                <a:gd name="connsiteY11" fmla="*/ 2619975 h 3055954"/>
                <a:gd name="connsiteX12" fmla="*/ 233164 w 3243098"/>
                <a:gd name="connsiteY12" fmla="*/ 2572761 h 3055954"/>
                <a:gd name="connsiteX13" fmla="*/ 260243 w 3243098"/>
                <a:gd name="connsiteY13" fmla="*/ 2525871 h 3055954"/>
                <a:gd name="connsiteX14" fmla="*/ 288058 w 3243098"/>
                <a:gd name="connsiteY14" fmla="*/ 2479332 h 3055954"/>
                <a:gd name="connsiteX15" fmla="*/ 316621 w 3243098"/>
                <a:gd name="connsiteY15" fmla="*/ 2433171 h 3055954"/>
                <a:gd name="connsiteX16" fmla="*/ 345941 w 3243098"/>
                <a:gd name="connsiteY16" fmla="*/ 2387414 h 3055954"/>
                <a:gd name="connsiteX17" fmla="*/ 376031 w 3243098"/>
                <a:gd name="connsiteY17" fmla="*/ 2342090 h 3055954"/>
                <a:gd name="connsiteX18" fmla="*/ 406902 w 3243098"/>
                <a:gd name="connsiteY18" fmla="*/ 2297225 h 3055954"/>
                <a:gd name="connsiteX19" fmla="*/ 438564 w 3243098"/>
                <a:gd name="connsiteY19" fmla="*/ 2252845 h 3055954"/>
                <a:gd name="connsiteX20" fmla="*/ 471030 w 3243098"/>
                <a:gd name="connsiteY20" fmla="*/ 2208978 h 3055954"/>
                <a:gd name="connsiteX21" fmla="*/ 504311 w 3243098"/>
                <a:gd name="connsiteY21" fmla="*/ 2165650 h 3055954"/>
                <a:gd name="connsiteX22" fmla="*/ 538417 w 3243098"/>
                <a:gd name="connsiteY22" fmla="*/ 2122889 h 3055954"/>
                <a:gd name="connsiteX23" fmla="*/ 573360 w 3243098"/>
                <a:gd name="connsiteY23" fmla="*/ 2080722 h 3055954"/>
                <a:gd name="connsiteX24" fmla="*/ 609151 w 3243098"/>
                <a:gd name="connsiteY24" fmla="*/ 2039175 h 3055954"/>
                <a:gd name="connsiteX25" fmla="*/ 645801 w 3243098"/>
                <a:gd name="connsiteY25" fmla="*/ 1998275 h 3055954"/>
                <a:gd name="connsiteX26" fmla="*/ 683322 w 3243098"/>
                <a:gd name="connsiteY26" fmla="*/ 1958050 h 3055954"/>
                <a:gd name="connsiteX27" fmla="*/ 721725 w 3243098"/>
                <a:gd name="connsiteY27" fmla="*/ 1918526 h 3055954"/>
                <a:gd name="connsiteX28" fmla="*/ 761021 w 3243098"/>
                <a:gd name="connsiteY28" fmla="*/ 1879731 h 3055954"/>
                <a:gd name="connsiteX29" fmla="*/ 801221 w 3243098"/>
                <a:gd name="connsiteY29" fmla="*/ 1841691 h 3055954"/>
                <a:gd name="connsiteX30" fmla="*/ 842336 w 3243098"/>
                <a:gd name="connsiteY30" fmla="*/ 1804433 h 3055954"/>
                <a:gd name="connsiteX31" fmla="*/ 884379 w 3243098"/>
                <a:gd name="connsiteY31" fmla="*/ 1767984 h 3055954"/>
                <a:gd name="connsiteX32" fmla="*/ 927359 w 3243098"/>
                <a:gd name="connsiteY32" fmla="*/ 1732371 h 3055954"/>
                <a:gd name="connsiteX33" fmla="*/ 971289 w 3243098"/>
                <a:gd name="connsiteY33" fmla="*/ 1697622 h 3055954"/>
                <a:gd name="connsiteX34" fmla="*/ 1016179 w 3243098"/>
                <a:gd name="connsiteY34" fmla="*/ 1663762 h 3055954"/>
                <a:gd name="connsiteX35" fmla="*/ 1062040 w 3243098"/>
                <a:gd name="connsiteY35" fmla="*/ 1630820 h 3055954"/>
                <a:gd name="connsiteX36" fmla="*/ 1108885 w 3243098"/>
                <a:gd name="connsiteY36" fmla="*/ 1598821 h 3055954"/>
                <a:gd name="connsiteX37" fmla="*/ 1156724 w 3243098"/>
                <a:gd name="connsiteY37" fmla="*/ 1567793 h 3055954"/>
                <a:gd name="connsiteX38" fmla="*/ 1205568 w 3243098"/>
                <a:gd name="connsiteY38" fmla="*/ 1537763 h 3055954"/>
                <a:gd name="connsiteX39" fmla="*/ 3023077 w 3243098"/>
                <a:gd name="connsiteY39" fmla="*/ 510140 h 3055954"/>
                <a:gd name="connsiteX40" fmla="*/ 3205291 w 3243098"/>
                <a:gd name="connsiteY40" fmla="*/ 216324 h 3055954"/>
                <a:gd name="connsiteX41" fmla="*/ 3243098 w 3243098"/>
                <a:gd name="connsiteY41" fmla="*/ 0 h 305595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Lst>
              <a:rect l="l" t="t" r="r" b="b"/>
              <a:pathLst>
                <a:path w="3243098" h="3055954">
                  <a:moveTo>
                    <a:pt x="3243098" y="0"/>
                  </a:moveTo>
                  <a:lnTo>
                    <a:pt x="0" y="0"/>
                  </a:lnTo>
                  <a:lnTo>
                    <a:pt x="0" y="3055955"/>
                  </a:lnTo>
                  <a:lnTo>
                    <a:pt x="20709" y="3006116"/>
                  </a:lnTo>
                  <a:lnTo>
                    <a:pt x="41672" y="2957280"/>
                  </a:lnTo>
                  <a:lnTo>
                    <a:pt x="63269" y="2908553"/>
                  </a:lnTo>
                  <a:lnTo>
                    <a:pt x="85512" y="2859961"/>
                  </a:lnTo>
                  <a:lnTo>
                    <a:pt x="108412" y="2811531"/>
                  </a:lnTo>
                  <a:lnTo>
                    <a:pt x="131981" y="2763291"/>
                  </a:lnTo>
                  <a:lnTo>
                    <a:pt x="156229" y="2715267"/>
                  </a:lnTo>
                  <a:lnTo>
                    <a:pt x="181168" y="2667486"/>
                  </a:lnTo>
                  <a:lnTo>
                    <a:pt x="206809" y="2619975"/>
                  </a:lnTo>
                  <a:lnTo>
                    <a:pt x="233164" y="2572761"/>
                  </a:lnTo>
                  <a:lnTo>
                    <a:pt x="260243" y="2525871"/>
                  </a:lnTo>
                  <a:lnTo>
                    <a:pt x="288058" y="2479332"/>
                  </a:lnTo>
                  <a:lnTo>
                    <a:pt x="316621" y="2433171"/>
                  </a:lnTo>
                  <a:lnTo>
                    <a:pt x="345941" y="2387414"/>
                  </a:lnTo>
                  <a:lnTo>
                    <a:pt x="376031" y="2342090"/>
                  </a:lnTo>
                  <a:lnTo>
                    <a:pt x="406902" y="2297225"/>
                  </a:lnTo>
                  <a:lnTo>
                    <a:pt x="438564" y="2252845"/>
                  </a:lnTo>
                  <a:lnTo>
                    <a:pt x="471030" y="2208978"/>
                  </a:lnTo>
                  <a:lnTo>
                    <a:pt x="504311" y="2165650"/>
                  </a:lnTo>
                  <a:lnTo>
                    <a:pt x="538417" y="2122889"/>
                  </a:lnTo>
                  <a:lnTo>
                    <a:pt x="573360" y="2080722"/>
                  </a:lnTo>
                  <a:lnTo>
                    <a:pt x="609151" y="2039175"/>
                  </a:lnTo>
                  <a:lnTo>
                    <a:pt x="645801" y="1998275"/>
                  </a:lnTo>
                  <a:lnTo>
                    <a:pt x="683322" y="1958050"/>
                  </a:lnTo>
                  <a:lnTo>
                    <a:pt x="721725" y="1918526"/>
                  </a:lnTo>
                  <a:lnTo>
                    <a:pt x="761021" y="1879731"/>
                  </a:lnTo>
                  <a:lnTo>
                    <a:pt x="801221" y="1841691"/>
                  </a:lnTo>
                  <a:lnTo>
                    <a:pt x="842336" y="1804433"/>
                  </a:lnTo>
                  <a:lnTo>
                    <a:pt x="884379" y="1767984"/>
                  </a:lnTo>
                  <a:lnTo>
                    <a:pt x="927359" y="1732371"/>
                  </a:lnTo>
                  <a:lnTo>
                    <a:pt x="971289" y="1697622"/>
                  </a:lnTo>
                  <a:lnTo>
                    <a:pt x="1016179" y="1663762"/>
                  </a:lnTo>
                  <a:lnTo>
                    <a:pt x="1062040" y="1630820"/>
                  </a:lnTo>
                  <a:lnTo>
                    <a:pt x="1108885" y="1598821"/>
                  </a:lnTo>
                  <a:lnTo>
                    <a:pt x="1156724" y="1567793"/>
                  </a:lnTo>
                  <a:lnTo>
                    <a:pt x="1205568" y="1537763"/>
                  </a:lnTo>
                  <a:cubicBezTo>
                    <a:pt x="1789409" y="1193463"/>
                    <a:pt x="2760368" y="886093"/>
                    <a:pt x="3023077" y="510140"/>
                  </a:cubicBezTo>
                  <a:cubicBezTo>
                    <a:pt x="3187927" y="283830"/>
                    <a:pt x="3132823" y="374050"/>
                    <a:pt x="3205291" y="216324"/>
                  </a:cubicBezTo>
                  <a:cubicBezTo>
                    <a:pt x="3244287" y="117838"/>
                    <a:pt x="3230496" y="72108"/>
                    <a:pt x="3243098" y="0"/>
                  </a:cubicBezTo>
                  <a:close/>
                </a:path>
              </a:pathLst>
            </a:custGeom>
            <a:solidFill>
              <a:srgbClr val="15284A"/>
            </a:solidFill>
          </p:spPr>
          <p:txBody>
            <a:bodyPr wrap="square" lIns="0" tIns="0" rIns="0" bIns="0" rtlCol="0"/>
            <a:lstStyle/>
            <a:p>
              <a:endParaRPr/>
            </a:p>
          </p:txBody>
        </p:sp>
      </p:grpSp>
    </p:spTree>
  </p:cSld>
  <p:clrMap bg1="lt1" tx1="dk1" bg2="lt2" tx2="dk2" accent1="accent1" accent2="accent2" accent3="accent3" accent4="accent4" accent5="accent5" accent6="accent6" hlink="hlink" folHlink="folHlink"/>
  <p:sldLayoutIdLst>
    <p:sldLayoutId id="2147483662" r:id="rId1"/>
    <p:sldLayoutId id="2147483665" r:id="rId2"/>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svg"/><Relationship Id="rId13" Type="http://schemas.openxmlformats.org/officeDocument/2006/relationships/image" Target="../media/image10.emf"/><Relationship Id="rId3" Type="http://schemas.openxmlformats.org/officeDocument/2006/relationships/image" Target="../media/image1.png"/><Relationship Id="rId7" Type="http://schemas.openxmlformats.org/officeDocument/2006/relationships/image" Target="../media/image4.png"/><Relationship Id="rId12" Type="http://schemas.openxmlformats.org/officeDocument/2006/relationships/image" Target="../media/image9.sv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3.svg"/><Relationship Id="rId11" Type="http://schemas.openxmlformats.org/officeDocument/2006/relationships/image" Target="../media/image8.png"/><Relationship Id="rId5" Type="http://schemas.openxmlformats.org/officeDocument/2006/relationships/image" Target="../media/image2.png"/><Relationship Id="rId10" Type="http://schemas.openxmlformats.org/officeDocument/2006/relationships/image" Target="../media/image7.svg"/><Relationship Id="rId4" Type="http://schemas.openxmlformats.org/officeDocument/2006/relationships/chart" Target="../charts/chart1.xml"/><Relationship Id="rId9" Type="http://schemas.openxmlformats.org/officeDocument/2006/relationships/image" Target="../media/image6.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7">
            <a:extLst>
              <a:ext uri="{FF2B5EF4-FFF2-40B4-BE49-F238E27FC236}">
                <a16:creationId xmlns:a16="http://schemas.microsoft.com/office/drawing/2014/main" id="{CB87DD75-BA6C-B424-83EB-981CC2B457C2}"/>
              </a:ext>
            </a:extLst>
          </p:cNvPr>
          <p:cNvGraphicFramePr>
            <a:graphicFrameLocks noGrp="1"/>
          </p:cNvGraphicFramePr>
          <p:nvPr>
            <p:extLst>
              <p:ext uri="{D42A27DB-BD31-4B8C-83A1-F6EECF244321}">
                <p14:modId xmlns:p14="http://schemas.microsoft.com/office/powerpoint/2010/main" val="3361238921"/>
              </p:ext>
            </p:extLst>
          </p:nvPr>
        </p:nvGraphicFramePr>
        <p:xfrm>
          <a:off x="2743200" y="1485900"/>
          <a:ext cx="4800600" cy="7780020"/>
        </p:xfrm>
        <a:graphic>
          <a:graphicData uri="http://schemas.openxmlformats.org/drawingml/2006/table">
            <a:tbl>
              <a:tblPr firstRow="1" bandRow="1">
                <a:tableStyleId>{5C22544A-7EE6-4342-B048-85BDC9FD1C3A}</a:tableStyleId>
              </a:tblPr>
              <a:tblGrid>
                <a:gridCol w="4800600">
                  <a:extLst>
                    <a:ext uri="{9D8B030D-6E8A-4147-A177-3AD203B41FA5}">
                      <a16:colId xmlns:a16="http://schemas.microsoft.com/office/drawing/2014/main" val="1382490799"/>
                    </a:ext>
                  </a:extLst>
                </a:gridCol>
              </a:tblGrid>
              <a:tr h="800100">
                <a:tc>
                  <a:txBody>
                    <a:bodyPr/>
                    <a:lstStyle/>
                    <a:p>
                      <a:pPr marL="0" marR="0" lvl="0" indent="0" algn="just" defTabSz="914400" eaLnBrk="1" fontAlgn="auto" latinLnBrk="0" hangingPunct="1">
                        <a:lnSpc>
                          <a:spcPct val="100000"/>
                        </a:lnSpc>
                        <a:spcBef>
                          <a:spcPts val="0"/>
                        </a:spcBef>
                        <a:spcAft>
                          <a:spcPts val="0"/>
                        </a:spcAft>
                        <a:buClrTx/>
                        <a:buSzTx/>
                        <a:buFontTx/>
                        <a:buNone/>
                        <a:tabLst/>
                        <a:defRPr/>
                      </a:pPr>
                      <a:r>
                        <a:rPr lang="en-US" sz="800" b="1" dirty="0">
                          <a:solidFill>
                            <a:srgbClr val="231F20"/>
                          </a:solidFill>
                          <a:latin typeface="Verdana" panose="020B0604030504040204" pitchFamily="34" charset="0"/>
                          <a:ea typeface="Verdana" panose="020B0604030504040204" pitchFamily="34" charset="0"/>
                          <a:cs typeface="Arial"/>
                        </a:rPr>
                        <a:t>The West Virginia Government Money Market Pool is a money market portfolio created to invest restricted moneys of participants in US Treasury and US Government Obligations. The objective of the portfolio is to preserve capital and to maintain sufficient liquidity to meet daily disbursements, while earning a return above inflation. The risk factor is low and managed through numerous maturity restrictions, diversification, guidelines, and credit limits.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776032"/>
                  </a:ext>
                </a:extLst>
              </a:tr>
              <a:tr h="12954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i="0" spc="-10" dirty="0">
                          <a:solidFill>
                            <a:srgbClr val="15294B"/>
                          </a:solidFill>
                          <a:latin typeface="Verdana" panose="020B0604030504040204" pitchFamily="34" charset="0"/>
                          <a:ea typeface="Verdana" panose="020B0604030504040204" pitchFamily="34" charset="0"/>
                          <a:cs typeface="Arial"/>
                        </a:rPr>
                        <a:t>Pool Features and Benefits:</a:t>
                      </a: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55271646"/>
                  </a:ext>
                </a:extLst>
              </a:tr>
              <a:tr h="1882140">
                <a:tc>
                  <a:txBody>
                    <a:bodyPr/>
                    <a:lstStyle/>
                    <a:p>
                      <a:pPr marL="114300" marR="508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management</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West</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Virginia</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Board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5"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Treasury</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investments’</a:t>
                      </a:r>
                      <a:r>
                        <a:rPr lang="en-US" sz="800" b="0" spc="1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staff </a:t>
                      </a:r>
                      <a:r>
                        <a:rPr lang="en-US" sz="800" b="0" dirty="0">
                          <a:solidFill>
                            <a:srgbClr val="231F20"/>
                          </a:solidFill>
                          <a:latin typeface="Verdana" panose="020B0604030504040204" pitchFamily="34" charset="0"/>
                          <a:ea typeface="Verdana" panose="020B0604030504040204" pitchFamily="34" charset="0"/>
                        </a:rPr>
                        <a:t>and professional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investment</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advisors </a:t>
                      </a:r>
                      <a:r>
                        <a:rPr lang="en-US" sz="800" b="0" spc="-10" dirty="0">
                          <a:solidFill>
                            <a:srgbClr val="231F20"/>
                          </a:solidFill>
                          <a:latin typeface="Verdana" panose="020B0604030504040204" pitchFamily="34" charset="0"/>
                          <a:ea typeface="Verdana" panose="020B0604030504040204" pitchFamily="34" charset="0"/>
                        </a:rPr>
                        <a:t>(</a:t>
                      </a:r>
                      <a:r>
                        <a:rPr lang="en-US" sz="800" b="0" dirty="0">
                          <a:solidFill>
                            <a:srgbClr val="231F20"/>
                          </a:solidFill>
                          <a:latin typeface="Verdana" panose="020B0604030504040204" pitchFamily="34" charset="0"/>
                          <a:ea typeface="Verdana" panose="020B0604030504040204" pitchFamily="34" charset="0"/>
                        </a:rPr>
                        <a:t>UBS Global</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Asset</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Management).</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Rated</a:t>
                      </a:r>
                      <a:r>
                        <a:rPr lang="en-US" sz="800" b="0" spc="-15" dirty="0">
                          <a:solidFill>
                            <a:srgbClr val="231F20"/>
                          </a:solidFill>
                          <a:latin typeface="Verdana" panose="020B0604030504040204" pitchFamily="34" charset="0"/>
                          <a:ea typeface="Verdana" panose="020B0604030504040204" pitchFamily="34" charset="0"/>
                        </a:rPr>
                        <a:t> </a:t>
                      </a:r>
                      <a:r>
                        <a:rPr lang="en-US" sz="800" b="0" dirty="0" err="1">
                          <a:solidFill>
                            <a:srgbClr val="231F20"/>
                          </a:solidFill>
                          <a:latin typeface="Verdana" panose="020B0604030504040204" pitchFamily="34" charset="0"/>
                          <a:ea typeface="Verdana" panose="020B0604030504040204" pitchFamily="34" charset="0"/>
                        </a:rPr>
                        <a:t>AAAm</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by</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Standard</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&amp;</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Poor’s.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Seeks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to maintain a</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net asset value</a:t>
                      </a:r>
                      <a:r>
                        <a:rPr lang="en-US" sz="800" b="0" spc="-5" dirty="0">
                          <a:solidFill>
                            <a:srgbClr val="231F20"/>
                          </a:solidFill>
                          <a:latin typeface="Verdana" panose="020B0604030504040204" pitchFamily="34" charset="0"/>
                          <a:ea typeface="Verdana" panose="020B0604030504040204" pitchFamily="34" charset="0"/>
                        </a:rPr>
                        <a:t> </a:t>
                      </a:r>
                      <a:r>
                        <a:rPr lang="en-US" sz="800" b="0" spc="-50" dirty="0">
                          <a:solidFill>
                            <a:srgbClr val="231F20"/>
                          </a:solidFill>
                          <a:latin typeface="Verdana" panose="020B0604030504040204" pitchFamily="34" charset="0"/>
                          <a:ea typeface="Verdana" panose="020B0604030504040204" pitchFamily="34" charset="0"/>
                        </a:rPr>
                        <a:t>(NAV)</a:t>
                      </a:r>
                      <a:r>
                        <a:rPr lang="en-US" sz="800" b="0" dirty="0">
                          <a:solidFill>
                            <a:srgbClr val="231F20"/>
                          </a:solidFill>
                          <a:latin typeface="Verdana" panose="020B0604030504040204" pitchFamily="34" charset="0"/>
                          <a:ea typeface="Verdana" panose="020B0604030504040204" pitchFamily="34" charset="0"/>
                        </a:rPr>
                        <a:t> of $1 per</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share.</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Investment</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yields</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competitive</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1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other</a:t>
                      </a:r>
                      <a:r>
                        <a:rPr lang="en-US" sz="800" b="0" spc="15" dirty="0">
                          <a:solidFill>
                            <a:srgbClr val="231F20"/>
                          </a:solidFill>
                          <a:latin typeface="Verdana" panose="020B0604030504040204" pitchFamily="34" charset="0"/>
                          <a:ea typeface="Verdana" panose="020B0604030504040204" pitchFamily="34" charset="0"/>
                        </a:rPr>
                        <a:t> government </a:t>
                      </a:r>
                      <a:r>
                        <a:rPr lang="en-US" sz="800" b="0" dirty="0">
                          <a:solidFill>
                            <a:srgbClr val="231F20"/>
                          </a:solidFill>
                          <a:latin typeface="Verdana" panose="020B0604030504040204" pitchFamily="34" charset="0"/>
                          <a:ea typeface="Verdana" panose="020B0604030504040204" pitchFamily="34" charset="0"/>
                        </a:rPr>
                        <a:t>money</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market</a:t>
                      </a:r>
                      <a:r>
                        <a:rPr lang="en-US" sz="800" b="0" spc="1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accounts.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spc="-10" dirty="0">
                          <a:solidFill>
                            <a:srgbClr val="231F20"/>
                          </a:solidFill>
                          <a:latin typeface="Verdana" panose="020B0604030504040204" pitchFamily="34" charset="0"/>
                          <a:ea typeface="Verdana" panose="020B0604030504040204" pitchFamily="34" charset="0"/>
                        </a:rPr>
                        <a:t>Easy</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access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provided</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through</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State</a:t>
                      </a:r>
                      <a:r>
                        <a:rPr lang="en-US" sz="800" b="0" spc="10" dirty="0">
                          <a:solidFill>
                            <a:srgbClr val="231F20"/>
                          </a:solidFill>
                          <a:latin typeface="Verdana" panose="020B0604030504040204" pitchFamily="34" charset="0"/>
                          <a:ea typeface="Verdana" panose="020B0604030504040204" pitchFamily="34" charset="0"/>
                        </a:rPr>
                        <a:t> </a:t>
                      </a:r>
                      <a:r>
                        <a:rPr lang="en-US" sz="800" b="0" spc="-20" dirty="0">
                          <a:solidFill>
                            <a:srgbClr val="231F20"/>
                          </a:solidFill>
                          <a:latin typeface="Verdana" panose="020B0604030504040204" pitchFamily="34" charset="0"/>
                          <a:ea typeface="Verdana" panose="020B0604030504040204" pitchFamily="34" charset="0"/>
                        </a:rPr>
                        <a:t>Treasurer’s</a:t>
                      </a:r>
                      <a:r>
                        <a:rPr lang="en-US" sz="800" b="0" spc="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Office</a:t>
                      </a:r>
                      <a:r>
                        <a:rPr lang="en-US" sz="800" b="0" spc="1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online</a:t>
                      </a:r>
                      <a:r>
                        <a:rPr lang="en-US" sz="800" b="0" spc="5"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system.</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Account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can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be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opened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for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little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$100</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no</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limit</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the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number</a:t>
                      </a:r>
                      <a:r>
                        <a:rPr lang="en-US" sz="800" b="0" spc="2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of</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transactions.</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Contributions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and</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withdrawals</a:t>
                      </a:r>
                      <a:r>
                        <a:rPr lang="en-US" sz="800" b="0" spc="3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are</a:t>
                      </a:r>
                      <a:r>
                        <a:rPr lang="en-US" sz="800" b="0" spc="35"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allowed</a:t>
                      </a:r>
                      <a:r>
                        <a:rPr lang="en-US" sz="800" b="0" spc="3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daily.</a:t>
                      </a:r>
                      <a:endParaRPr lang="en-US" sz="800" dirty="0">
                        <a:latin typeface="Verdana" panose="020B0604030504040204" pitchFamily="34" charset="0"/>
                        <a:ea typeface="Verdana" panose="020B0604030504040204" pitchFamily="34" charset="0"/>
                      </a:endParaRPr>
                    </a:p>
                    <a:p>
                      <a:pPr marL="114300" indent="-101600" algn="l">
                        <a:lnSpc>
                          <a:spcPct val="100000"/>
                        </a:lnSpc>
                        <a:spcBef>
                          <a:spcPts val="0"/>
                        </a:spcBef>
                        <a:spcAft>
                          <a:spcPts val="400"/>
                        </a:spcAft>
                        <a:buFont typeface="Arial" panose="020B0604020202020204" pitchFamily="34" charset="0"/>
                        <a:buChar char="»"/>
                        <a:tabLst>
                          <a:tab pos="88900" algn="l"/>
                        </a:tabLst>
                      </a:pPr>
                      <a:r>
                        <a:rPr lang="en-US" sz="800" b="0" dirty="0">
                          <a:solidFill>
                            <a:srgbClr val="231F20"/>
                          </a:solidFill>
                          <a:latin typeface="Verdana" panose="020B0604030504040204" pitchFamily="34" charset="0"/>
                          <a:ea typeface="Verdana" panose="020B0604030504040204" pitchFamily="34" charset="0"/>
                        </a:rPr>
                        <a:t>Income</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is</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distributed</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on</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a</a:t>
                      </a:r>
                      <a:r>
                        <a:rPr lang="en-US" sz="800" b="0" spc="20" dirty="0">
                          <a:solidFill>
                            <a:srgbClr val="231F20"/>
                          </a:solidFill>
                          <a:latin typeface="Verdana" panose="020B0604030504040204" pitchFamily="34" charset="0"/>
                          <a:ea typeface="Verdana" panose="020B0604030504040204" pitchFamily="34" charset="0"/>
                        </a:rPr>
                        <a:t> </a:t>
                      </a:r>
                      <a:r>
                        <a:rPr lang="en-US" sz="800" b="0" dirty="0">
                          <a:solidFill>
                            <a:srgbClr val="231F20"/>
                          </a:solidFill>
                          <a:latin typeface="Verdana" panose="020B0604030504040204" pitchFamily="34" charset="0"/>
                          <a:ea typeface="Verdana" panose="020B0604030504040204" pitchFamily="34" charset="0"/>
                        </a:rPr>
                        <a:t>daily</a:t>
                      </a:r>
                      <a:r>
                        <a:rPr lang="en-US" sz="800" b="0" spc="20" dirty="0">
                          <a:solidFill>
                            <a:srgbClr val="231F20"/>
                          </a:solidFill>
                          <a:latin typeface="Verdana" panose="020B0604030504040204" pitchFamily="34" charset="0"/>
                          <a:ea typeface="Verdana" panose="020B0604030504040204" pitchFamily="34" charset="0"/>
                        </a:rPr>
                        <a:t> </a:t>
                      </a:r>
                      <a:r>
                        <a:rPr lang="en-US" sz="800" b="0" spc="-10" dirty="0">
                          <a:solidFill>
                            <a:srgbClr val="231F20"/>
                          </a:solidFill>
                          <a:latin typeface="Verdana" panose="020B0604030504040204" pitchFamily="34" charset="0"/>
                          <a:ea typeface="Verdana" panose="020B0604030504040204" pitchFamily="34" charset="0"/>
                        </a:rPr>
                        <a:t>basis.</a:t>
                      </a:r>
                      <a:endParaRPr lang="en-US" sz="800" dirty="0">
                        <a:latin typeface="Verdana" panose="020B0604030504040204" pitchFamily="34" charset="0"/>
                        <a:ea typeface="Verdana" panose="020B0604030504040204" pitchFamily="34" charset="0"/>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77900563"/>
                  </a:ext>
                </a:extLst>
              </a:tr>
              <a:tr h="33451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10" dirty="0">
                          <a:solidFill>
                            <a:srgbClr val="15294B"/>
                          </a:solidFill>
                          <a:latin typeface="Verdana" panose="020B0604030504040204" pitchFamily="34" charset="0"/>
                          <a:ea typeface="Verdana" panose="020B0604030504040204" pitchFamily="34" charset="0"/>
                          <a:cs typeface="Arial"/>
                        </a:rPr>
                        <a:t>7-Day Simple Money Market Yield (%)</a:t>
                      </a: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73803759"/>
                  </a:ext>
                </a:extLst>
              </a:tr>
              <a:tr h="2561085">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27812878"/>
                  </a:ext>
                </a:extLst>
              </a:tr>
              <a:tr h="487680">
                <a:tc>
                  <a:txBody>
                    <a:bodyPr/>
                    <a:lstStyle/>
                    <a:p>
                      <a:pPr marL="0" marR="0" lvl="0" indent="0" algn="l" defTabSz="914400" eaLnBrk="1" fontAlgn="auto" latinLnBrk="0" hangingPunct="1">
                        <a:lnSpc>
                          <a:spcPct val="100000"/>
                        </a:lnSpc>
                        <a:spcBef>
                          <a:spcPts val="0"/>
                        </a:spcBef>
                        <a:spcAft>
                          <a:spcPts val="0"/>
                        </a:spcAft>
                        <a:buClrTx/>
                        <a:buSzTx/>
                        <a:buFontTx/>
                        <a:buNone/>
                        <a:tabLst/>
                        <a:defRPr/>
                      </a:pPr>
                      <a:r>
                        <a:rPr lang="en-US" sz="900" b="1" spc="-50"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learn</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how</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to</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make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the</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West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Virginia</a:t>
                      </a:r>
                      <a:r>
                        <a:rPr lang="en-US" sz="900" b="1" spc="15" dirty="0">
                          <a:solidFill>
                            <a:srgbClr val="3C4463"/>
                          </a:solidFill>
                          <a:latin typeface="Verdana" panose="020B0604030504040204" pitchFamily="34" charset="0"/>
                          <a:ea typeface="Verdana" panose="020B0604030504040204" pitchFamily="34" charset="0"/>
                          <a:cs typeface="Arial"/>
                        </a:rPr>
                        <a:t> Government </a:t>
                      </a:r>
                      <a:r>
                        <a:rPr lang="en-US" sz="900" b="1" dirty="0">
                          <a:solidFill>
                            <a:srgbClr val="3C4463"/>
                          </a:solidFill>
                          <a:latin typeface="Verdana" panose="020B0604030504040204" pitchFamily="34" charset="0"/>
                          <a:ea typeface="Verdana" panose="020B0604030504040204" pitchFamily="34" charset="0"/>
                          <a:cs typeface="Arial"/>
                        </a:rPr>
                        <a:t>Money</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Market</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Pool</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work</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for</a:t>
                      </a:r>
                      <a:r>
                        <a:rPr lang="en-US" sz="900" b="1" spc="15"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your </a:t>
                      </a:r>
                      <a:r>
                        <a:rPr lang="en-US" sz="900" b="1" dirty="0">
                          <a:solidFill>
                            <a:srgbClr val="3C4463"/>
                          </a:solidFill>
                          <a:latin typeface="Verdana" panose="020B0604030504040204" pitchFamily="34" charset="0"/>
                          <a:ea typeface="Verdana" panose="020B0604030504040204" pitchFamily="34" charset="0"/>
                          <a:cs typeface="Arial"/>
                        </a:rPr>
                        <a:t>cash</a:t>
                      </a:r>
                      <a:r>
                        <a:rPr lang="en-US" sz="900" b="1" spc="-10" dirty="0">
                          <a:solidFill>
                            <a:srgbClr val="3C4463"/>
                          </a:solidFill>
                          <a:latin typeface="Verdana" panose="020B0604030504040204" pitchFamily="34" charset="0"/>
                          <a:ea typeface="Verdana" panose="020B0604030504040204" pitchFamily="34" charset="0"/>
                          <a:cs typeface="Arial"/>
                        </a:rPr>
                        <a:t> investing</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needs</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call:</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304-340-1564</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or</a:t>
                      </a:r>
                      <a:r>
                        <a:rPr lang="en-US" sz="900" b="1" spc="-10" dirty="0">
                          <a:solidFill>
                            <a:srgbClr val="3C4463"/>
                          </a:solidFill>
                          <a:latin typeface="Verdana" panose="020B0604030504040204" pitchFamily="34" charset="0"/>
                          <a:ea typeface="Verdana" panose="020B0604030504040204" pitchFamily="34" charset="0"/>
                          <a:cs typeface="Arial"/>
                        </a:rPr>
                        <a:t> </a:t>
                      </a:r>
                      <a:r>
                        <a:rPr lang="en-US" sz="900" b="1" spc="-20" dirty="0">
                          <a:solidFill>
                            <a:srgbClr val="3C4463"/>
                          </a:solidFill>
                          <a:latin typeface="Verdana" panose="020B0604030504040204" pitchFamily="34" charset="0"/>
                          <a:ea typeface="Verdana" panose="020B0604030504040204" pitchFamily="34" charset="0"/>
                          <a:cs typeface="Arial"/>
                        </a:rPr>
                        <a:t>visit:</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10" dirty="0">
                          <a:solidFill>
                            <a:srgbClr val="3C4463"/>
                          </a:solidFill>
                          <a:latin typeface="Verdana" panose="020B0604030504040204" pitchFamily="34" charset="0"/>
                          <a:ea typeface="Verdana" panose="020B0604030504040204" pitchFamily="34" charset="0"/>
                          <a:cs typeface="Arial"/>
                        </a:rPr>
                        <a:t>wvbti.org</a:t>
                      </a:r>
                      <a:endParaRPr lang="en-US" sz="9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844307129"/>
                  </a:ext>
                </a:extLst>
              </a:tr>
              <a:tr h="1447800">
                <a:tc>
                  <a:txBody>
                    <a:bodyPr/>
                    <a:lstStyle/>
                    <a:p>
                      <a:pPr marL="0" algn="l">
                        <a:lnSpc>
                          <a:spcPct val="100000"/>
                        </a:lnSpc>
                        <a:spcBef>
                          <a:spcPts val="0"/>
                        </a:spcBef>
                        <a:spcAft>
                          <a:spcPts val="0"/>
                        </a:spcAft>
                      </a:pPr>
                      <a:r>
                        <a:rPr lang="en-US" sz="800" i="1" spc="-10" dirty="0">
                          <a:solidFill>
                            <a:srgbClr val="231F20"/>
                          </a:solidFill>
                          <a:latin typeface="Arial"/>
                          <a:cs typeface="Arial"/>
                        </a:rPr>
                        <a:t>Portfolio holdings and composition are shown as of the date indicated. Since market conditions fluctuate suddenly and frequently, the portfolio holdings may change and this list is not indicative of future portfolio composition. These portfolio holdings are not intended to be and do not constitute recommendations that others buy, sell, or hold any of the securities listed.</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investment in the Pool is not insured or guaranteed by any government or government agency.</a:t>
                      </a:r>
                    </a:p>
                    <a:p>
                      <a:pPr marL="0" marR="124460" algn="l">
                        <a:lnSpc>
                          <a:spcPct val="100000"/>
                        </a:lnSpc>
                        <a:spcBef>
                          <a:spcPts val="0"/>
                        </a:spcBef>
                        <a:spcAft>
                          <a:spcPts val="0"/>
                        </a:spcAft>
                        <a:tabLst>
                          <a:tab pos="434975" algn="l"/>
                        </a:tabLst>
                      </a:pPr>
                      <a:r>
                        <a:rPr lang="en-US" sz="800" i="1" spc="-10" dirty="0">
                          <a:solidFill>
                            <a:srgbClr val="231F20"/>
                          </a:solidFill>
                          <a:latin typeface="Arial"/>
                          <a:cs typeface="Arial"/>
                        </a:rPr>
                        <a:t>Although the manager of the Pool seeks to preserve principal, it is possible to lose money by depositing money in the Pool.</a:t>
                      </a:r>
                    </a:p>
                    <a:p>
                      <a:pPr marL="0" algn="l">
                        <a:lnSpc>
                          <a:spcPct val="100000"/>
                        </a:lnSpc>
                        <a:spcBef>
                          <a:spcPts val="0"/>
                        </a:spcBef>
                        <a:spcAft>
                          <a:spcPts val="0"/>
                        </a:spcAft>
                        <a:tabLst>
                          <a:tab pos="434975" algn="l"/>
                        </a:tabLst>
                      </a:pPr>
                      <a:r>
                        <a:rPr lang="en-US" sz="800" i="1" spc="-10" dirty="0">
                          <a:solidFill>
                            <a:srgbClr val="231F20"/>
                          </a:solidFill>
                          <a:latin typeface="Arial"/>
                          <a:cs typeface="Arial"/>
                        </a:rPr>
                        <a:t>An </a:t>
                      </a:r>
                      <a:r>
                        <a:rPr lang="en-US" sz="800" i="1" spc="-10" dirty="0" err="1">
                          <a:solidFill>
                            <a:srgbClr val="231F20"/>
                          </a:solidFill>
                          <a:latin typeface="Arial"/>
                          <a:cs typeface="Arial"/>
                        </a:rPr>
                        <a:t>AAAm</a:t>
                      </a:r>
                      <a:r>
                        <a:rPr lang="en-US" sz="800" i="1" spc="-10" dirty="0">
                          <a:solidFill>
                            <a:srgbClr val="231F20"/>
                          </a:solidFill>
                          <a:latin typeface="Arial"/>
                          <a:cs typeface="Arial"/>
                        </a:rPr>
                        <a:t> rating by Standard &amp; Poor’s is obtained after S&amp;P evaluates a number of factors, including credit quality, market price exposure and management. Ratings are subject to change and do not remove market risk.</a:t>
                      </a:r>
                    </a:p>
                    <a:p>
                      <a:pPr marL="0" marR="0" lvl="0" indent="0" algn="l" defTabSz="914400" eaLnBrk="1" fontAlgn="auto" latinLnBrk="0" hangingPunct="1">
                        <a:lnSpc>
                          <a:spcPct val="100000"/>
                        </a:lnSpc>
                        <a:spcBef>
                          <a:spcPts val="0"/>
                        </a:spcBef>
                        <a:spcAft>
                          <a:spcPts val="0"/>
                        </a:spcAft>
                        <a:buClrTx/>
                        <a:buSzTx/>
                        <a:buFontTx/>
                        <a:buNone/>
                        <a:tabLst/>
                        <a:defRPr/>
                      </a:pPr>
                      <a:endParaRPr lang="en-US" sz="700" dirty="0">
                        <a:solidFill>
                          <a:srgbClr val="3C4463"/>
                        </a:solidFill>
                        <a:latin typeface="Verdana" panose="020B0604030504040204" pitchFamily="34" charset="0"/>
                        <a:ea typeface="Verdana" panose="020B0604030504040204" pitchFamily="34" charset="0"/>
                        <a:cs typeface="Arial"/>
                      </a:endParaRPr>
                    </a:p>
                  </a:txBody>
                  <a:tcPr>
                    <a:lnL w="3175" cap="flat" cmpd="sng" algn="ctr">
                      <a:noFill/>
                      <a:prstDash val="solid"/>
                      <a:round/>
                      <a:headEnd type="none" w="med" len="med"/>
                      <a:tailEnd type="none" w="med" len="med"/>
                    </a:lnL>
                    <a:lnR w="3175" cap="flat" cmpd="sng" algn="ctr">
                      <a:noFill/>
                      <a:prstDash val="solid"/>
                      <a:round/>
                      <a:headEnd type="none" w="med" len="med"/>
                      <a:tailEnd type="none" w="med" len="med"/>
                    </a:lnR>
                    <a:lnT w="3175" cap="flat" cmpd="sng" algn="ctr">
                      <a:noFill/>
                      <a:prstDash val="solid"/>
                      <a:round/>
                      <a:headEnd type="none" w="med" len="med"/>
                      <a:tailEnd type="none" w="med" len="med"/>
                    </a:lnT>
                    <a:lnB w="3175"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510837721"/>
                  </a:ext>
                </a:extLst>
              </a:tr>
            </a:tbl>
          </a:graphicData>
        </a:graphic>
      </p:graphicFrame>
      <p:sp>
        <p:nvSpPr>
          <p:cNvPr id="45" name="object 45"/>
          <p:cNvSpPr txBox="1"/>
          <p:nvPr/>
        </p:nvSpPr>
        <p:spPr>
          <a:xfrm>
            <a:off x="533400" y="6549692"/>
            <a:ext cx="2000885" cy="271869"/>
          </a:xfrm>
          <a:prstGeom prst="rect">
            <a:avLst/>
          </a:prstGeom>
        </p:spPr>
        <p:txBody>
          <a:bodyPr vert="horz" wrap="square" lIns="0" tIns="1270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Weighted</a:t>
            </a:r>
            <a:r>
              <a:rPr sz="900" b="1" spc="-5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Average</a:t>
            </a:r>
            <a:r>
              <a:rPr sz="900" b="1" spc="-50"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Maturity</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00"/>
              </a:spcBef>
            </a:pPr>
            <a:r>
              <a:rPr lang="en-US" sz="700" spc="-10" dirty="0">
                <a:solidFill>
                  <a:srgbClr val="231F20"/>
                </a:solidFill>
                <a:latin typeface="Verdana" panose="020B0604030504040204" pitchFamily="34" charset="0"/>
                <a:ea typeface="Verdana" panose="020B0604030504040204" pitchFamily="34" charset="0"/>
                <a:cs typeface="Arial"/>
              </a:rPr>
              <a:t>33</a:t>
            </a:r>
            <a:r>
              <a:rPr sz="700" spc="-10" dirty="0">
                <a:solidFill>
                  <a:srgbClr val="231F20"/>
                </a:solidFill>
                <a:latin typeface="Verdana" panose="020B0604030504040204" pitchFamily="34" charset="0"/>
                <a:ea typeface="Verdana" panose="020B0604030504040204" pitchFamily="34" charset="0"/>
                <a:cs typeface="Arial"/>
              </a:rPr>
              <a:t> </a:t>
            </a:r>
            <a:r>
              <a:rPr sz="700" spc="-20" dirty="0">
                <a:solidFill>
                  <a:srgbClr val="231F20"/>
                </a:solidFill>
                <a:latin typeface="Verdana" panose="020B0604030504040204" pitchFamily="34" charset="0"/>
                <a:ea typeface="Verdana" panose="020B0604030504040204" pitchFamily="34" charset="0"/>
                <a:cs typeface="Arial"/>
              </a:rPr>
              <a:t>Days</a:t>
            </a:r>
            <a:endParaRPr sz="700" dirty="0">
              <a:latin typeface="Verdana" panose="020B0604030504040204" pitchFamily="34" charset="0"/>
              <a:ea typeface="Verdana" panose="020B0604030504040204" pitchFamily="34" charset="0"/>
              <a:cs typeface="Arial"/>
            </a:endParaRPr>
          </a:p>
        </p:txBody>
      </p:sp>
      <p:sp>
        <p:nvSpPr>
          <p:cNvPr id="2" name="object 2"/>
          <p:cNvSpPr txBox="1">
            <a:spLocks noGrp="1"/>
          </p:cNvSpPr>
          <p:nvPr>
            <p:ph type="title"/>
          </p:nvPr>
        </p:nvSpPr>
        <p:spPr>
          <a:xfrm>
            <a:off x="1676400" y="685800"/>
            <a:ext cx="5181600" cy="751488"/>
          </a:xfrm>
          <a:prstGeom prst="rect">
            <a:avLst/>
          </a:prstGeom>
        </p:spPr>
        <p:txBody>
          <a:bodyPr vert="horz" wrap="square" lIns="0" tIns="12700" rIns="0" bIns="0" rtlCol="0">
            <a:spAutoFit/>
          </a:bodyPr>
          <a:lstStyle/>
          <a:p>
            <a:pPr marL="12700" algn="ctr">
              <a:lnSpc>
                <a:spcPct val="100000"/>
              </a:lnSpc>
              <a:spcBef>
                <a:spcPts val="100"/>
              </a:spcBef>
            </a:pPr>
            <a:r>
              <a:rPr sz="2400" spc="-170" dirty="0">
                <a:latin typeface="Verdana" panose="020B0604030504040204" pitchFamily="34" charset="0"/>
                <a:ea typeface="Verdana" panose="020B0604030504040204" pitchFamily="34" charset="0"/>
              </a:rPr>
              <a:t>West</a:t>
            </a:r>
            <a:r>
              <a:rPr sz="2400" spc="-45" dirty="0">
                <a:latin typeface="Verdana" panose="020B0604030504040204" pitchFamily="34" charset="0"/>
                <a:ea typeface="Verdana" panose="020B0604030504040204" pitchFamily="34" charset="0"/>
              </a:rPr>
              <a:t> </a:t>
            </a:r>
            <a:r>
              <a:rPr sz="2400" spc="-95" dirty="0">
                <a:latin typeface="Verdana" panose="020B0604030504040204" pitchFamily="34" charset="0"/>
                <a:ea typeface="Verdana" panose="020B0604030504040204" pitchFamily="34" charset="0"/>
              </a:rPr>
              <a:t>Virginia</a:t>
            </a:r>
            <a:r>
              <a:rPr sz="2400" spc="-40" dirty="0">
                <a:latin typeface="Verdana" panose="020B0604030504040204" pitchFamily="34" charset="0"/>
                <a:ea typeface="Verdana" panose="020B0604030504040204" pitchFamily="34" charset="0"/>
              </a:rPr>
              <a:t> </a:t>
            </a:r>
            <a:r>
              <a:rPr lang="en-US" sz="2400" spc="-40" dirty="0">
                <a:latin typeface="Verdana" panose="020B0604030504040204" pitchFamily="34" charset="0"/>
                <a:ea typeface="Verdana" panose="020B0604030504040204" pitchFamily="34" charset="0"/>
              </a:rPr>
              <a:t>Government </a:t>
            </a:r>
            <a:r>
              <a:rPr sz="2400" spc="-195" dirty="0">
                <a:latin typeface="Verdana" panose="020B0604030504040204" pitchFamily="34" charset="0"/>
                <a:ea typeface="Verdana" panose="020B0604030504040204" pitchFamily="34" charset="0"/>
              </a:rPr>
              <a:t>Money</a:t>
            </a:r>
            <a:r>
              <a:rPr sz="2400" spc="-40" dirty="0">
                <a:latin typeface="Verdana" panose="020B0604030504040204" pitchFamily="34" charset="0"/>
                <a:ea typeface="Verdana" panose="020B0604030504040204" pitchFamily="34" charset="0"/>
              </a:rPr>
              <a:t> </a:t>
            </a:r>
            <a:r>
              <a:rPr sz="2400" spc="-204" dirty="0">
                <a:latin typeface="Verdana" panose="020B0604030504040204" pitchFamily="34" charset="0"/>
                <a:ea typeface="Verdana" panose="020B0604030504040204" pitchFamily="34" charset="0"/>
              </a:rPr>
              <a:t>Market</a:t>
            </a:r>
            <a:r>
              <a:rPr sz="2400" spc="-40" dirty="0">
                <a:latin typeface="Verdana" panose="020B0604030504040204" pitchFamily="34" charset="0"/>
                <a:ea typeface="Verdana" panose="020B0604030504040204" pitchFamily="34" charset="0"/>
              </a:rPr>
              <a:t> </a:t>
            </a:r>
            <a:r>
              <a:rPr sz="2400" spc="-80" dirty="0">
                <a:latin typeface="Verdana" panose="020B0604030504040204" pitchFamily="34" charset="0"/>
                <a:ea typeface="Verdana" panose="020B0604030504040204" pitchFamily="34" charset="0"/>
              </a:rPr>
              <a:t>Pool</a:t>
            </a:r>
          </a:p>
        </p:txBody>
      </p:sp>
      <p:sp>
        <p:nvSpPr>
          <p:cNvPr id="63" name="object 26">
            <a:extLst>
              <a:ext uri="{FF2B5EF4-FFF2-40B4-BE49-F238E27FC236}">
                <a16:creationId xmlns:a16="http://schemas.microsoft.com/office/drawing/2014/main" id="{3DE1ABB9-A8BA-0D6C-5AA2-F668CB36E49D}"/>
              </a:ext>
            </a:extLst>
          </p:cNvPr>
          <p:cNvSpPr/>
          <p:nvPr/>
        </p:nvSpPr>
        <p:spPr>
          <a:xfrm>
            <a:off x="457200" y="2057400"/>
            <a:ext cx="2156460" cy="7620000"/>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dirty="0"/>
          </a:p>
        </p:txBody>
      </p:sp>
      <p:sp>
        <p:nvSpPr>
          <p:cNvPr id="26" name="object 26"/>
          <p:cNvSpPr/>
          <p:nvPr/>
        </p:nvSpPr>
        <p:spPr>
          <a:xfrm>
            <a:off x="457200" y="1524000"/>
            <a:ext cx="2156460" cy="1122681"/>
          </a:xfrm>
          <a:custGeom>
            <a:avLst/>
            <a:gdLst/>
            <a:ahLst/>
            <a:cxnLst/>
            <a:rect l="l" t="t" r="r" b="b"/>
            <a:pathLst>
              <a:path w="2156460" h="8133080">
                <a:moveTo>
                  <a:pt x="2156460" y="0"/>
                </a:moveTo>
                <a:lnTo>
                  <a:pt x="0" y="0"/>
                </a:lnTo>
                <a:lnTo>
                  <a:pt x="0" y="8133080"/>
                </a:lnTo>
                <a:lnTo>
                  <a:pt x="2156460" y="8133080"/>
                </a:lnTo>
                <a:lnTo>
                  <a:pt x="2156460" y="0"/>
                </a:lnTo>
                <a:close/>
              </a:path>
            </a:pathLst>
          </a:custGeom>
          <a:noFill/>
        </p:spPr>
        <p:txBody>
          <a:bodyPr wrap="square" lIns="0" tIns="0" rIns="0" bIns="0" rtlCol="0"/>
          <a:lstStyle/>
          <a:p>
            <a:endParaRPr/>
          </a:p>
        </p:txBody>
      </p:sp>
      <p:sp>
        <p:nvSpPr>
          <p:cNvPr id="27" name="object 27"/>
          <p:cNvSpPr txBox="1"/>
          <p:nvPr/>
        </p:nvSpPr>
        <p:spPr>
          <a:xfrm>
            <a:off x="533400" y="1582014"/>
            <a:ext cx="2362200" cy="810478"/>
          </a:xfrm>
          <a:prstGeom prst="rect">
            <a:avLst/>
          </a:prstGeom>
        </p:spPr>
        <p:txBody>
          <a:bodyPr vert="horz" wrap="square" lIns="0" tIns="22860" rIns="0" bIns="0" rtlCol="0">
            <a:spAutoFit/>
          </a:bodyPr>
          <a:lstStyle/>
          <a:p>
            <a:pPr marR="538480">
              <a:lnSpc>
                <a:spcPts val="1400"/>
              </a:lnSpc>
              <a:spcBef>
                <a:spcPts val="180"/>
              </a:spcBef>
            </a:pPr>
            <a:r>
              <a:rPr sz="1100" b="1" dirty="0">
                <a:solidFill>
                  <a:srgbClr val="3C4463"/>
                </a:solidFill>
                <a:latin typeface="Verdana" panose="020B0604030504040204" pitchFamily="34" charset="0"/>
                <a:ea typeface="Verdana" panose="020B0604030504040204" pitchFamily="34" charset="0"/>
                <a:cs typeface="Arial"/>
              </a:rPr>
              <a:t>Portfolio</a:t>
            </a:r>
            <a:r>
              <a:rPr sz="1100" b="1" spc="-50" dirty="0">
                <a:solidFill>
                  <a:srgbClr val="3C4463"/>
                </a:solidFill>
                <a:latin typeface="Verdana" panose="020B0604030504040204" pitchFamily="34" charset="0"/>
                <a:ea typeface="Verdana" panose="020B0604030504040204" pitchFamily="34" charset="0"/>
                <a:cs typeface="Arial"/>
              </a:rPr>
              <a:t> </a:t>
            </a:r>
            <a:r>
              <a:rPr sz="1100" b="1" spc="-10" dirty="0">
                <a:solidFill>
                  <a:srgbClr val="3C4463"/>
                </a:solidFill>
                <a:latin typeface="Verdana" panose="020B0604030504040204" pitchFamily="34" charset="0"/>
                <a:ea typeface="Verdana" panose="020B0604030504040204" pitchFamily="34" charset="0"/>
                <a:cs typeface="Arial"/>
              </a:rPr>
              <a:t>Overview </a:t>
            </a:r>
            <a:r>
              <a:rPr sz="1100" b="1" dirty="0">
                <a:solidFill>
                  <a:srgbClr val="3C4463"/>
                </a:solidFill>
                <a:latin typeface="Verdana" panose="020B0604030504040204" pitchFamily="34" charset="0"/>
                <a:ea typeface="Verdana" panose="020B0604030504040204" pitchFamily="34" charset="0"/>
                <a:cs typeface="Arial"/>
              </a:rPr>
              <a:t>as</a:t>
            </a:r>
            <a:r>
              <a:rPr sz="1100" b="1" spc="-10" dirty="0">
                <a:solidFill>
                  <a:srgbClr val="3C4463"/>
                </a:solidFill>
                <a:latin typeface="Verdana" panose="020B0604030504040204" pitchFamily="34" charset="0"/>
                <a:ea typeface="Verdana" panose="020B0604030504040204" pitchFamily="34" charset="0"/>
                <a:cs typeface="Arial"/>
              </a:rPr>
              <a:t> </a:t>
            </a:r>
            <a:r>
              <a:rPr sz="1100" b="1" dirty="0">
                <a:solidFill>
                  <a:srgbClr val="3C4463"/>
                </a:solidFill>
                <a:latin typeface="Verdana" panose="020B0604030504040204" pitchFamily="34" charset="0"/>
                <a:ea typeface="Verdana" panose="020B0604030504040204" pitchFamily="34" charset="0"/>
                <a:cs typeface="Arial"/>
              </a:rPr>
              <a:t>of</a:t>
            </a:r>
            <a:r>
              <a:rPr sz="1100" b="1" spc="-5" dirty="0">
                <a:solidFill>
                  <a:srgbClr val="3C4463"/>
                </a:solidFill>
                <a:latin typeface="Verdana" panose="020B0604030504040204" pitchFamily="34" charset="0"/>
                <a:ea typeface="Verdana" panose="020B0604030504040204" pitchFamily="34" charset="0"/>
                <a:cs typeface="Arial"/>
              </a:rPr>
              <a:t> </a:t>
            </a:r>
            <a:r>
              <a:rPr lang="en-US" sz="1100" b="1" spc="-10" dirty="0">
                <a:solidFill>
                  <a:srgbClr val="3C4463"/>
                </a:solidFill>
                <a:latin typeface="Verdana" panose="020B0604030504040204" pitchFamily="34" charset="0"/>
                <a:ea typeface="Verdana" panose="020B0604030504040204" pitchFamily="34" charset="0"/>
                <a:cs typeface="Arial"/>
              </a:rPr>
              <a:t>01/31/2025</a:t>
            </a:r>
            <a:endParaRPr sz="11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1120"/>
              </a:spcBef>
            </a:pPr>
            <a:r>
              <a:rPr sz="900" b="1" dirty="0">
                <a:solidFill>
                  <a:srgbClr val="3C4463"/>
                </a:solidFill>
                <a:latin typeface="Verdana" panose="020B0604030504040204" pitchFamily="34" charset="0"/>
                <a:ea typeface="Verdana" panose="020B0604030504040204" pitchFamily="34" charset="0"/>
                <a:cs typeface="Arial"/>
              </a:rPr>
              <a:t>Pool</a:t>
            </a:r>
            <a:r>
              <a:rPr sz="900" b="1" spc="-25" dirty="0">
                <a:solidFill>
                  <a:srgbClr val="3C4463"/>
                </a:solidFill>
                <a:latin typeface="Verdana" panose="020B0604030504040204" pitchFamily="34" charset="0"/>
                <a:ea typeface="Verdana" panose="020B0604030504040204" pitchFamily="34" charset="0"/>
                <a:cs typeface="Arial"/>
              </a:rPr>
              <a:t> </a:t>
            </a:r>
            <a:r>
              <a:rPr sz="900" b="1" spc="-10" dirty="0">
                <a:solidFill>
                  <a:srgbClr val="3C4463"/>
                </a:solidFill>
                <a:latin typeface="Verdana" panose="020B0604030504040204" pitchFamily="34" charset="0"/>
                <a:ea typeface="Verdana" panose="020B0604030504040204" pitchFamily="34" charset="0"/>
                <a:cs typeface="Arial"/>
              </a:rPr>
              <a:t>Assets</a:t>
            </a:r>
            <a:endParaRPr sz="900" dirty="0">
              <a:solidFill>
                <a:srgbClr val="3C4463"/>
              </a:solidFill>
              <a:latin typeface="Verdana" panose="020B0604030504040204" pitchFamily="34" charset="0"/>
              <a:ea typeface="Verdana" panose="020B0604030504040204" pitchFamily="34" charset="0"/>
              <a:cs typeface="Arial"/>
            </a:endParaRPr>
          </a:p>
          <a:p>
            <a:pPr>
              <a:lnSpc>
                <a:spcPct val="100000"/>
              </a:lnSpc>
              <a:spcBef>
                <a:spcPts val="200"/>
              </a:spcBef>
            </a:pPr>
            <a:r>
              <a:rPr sz="700" spc="-20" dirty="0">
                <a:solidFill>
                  <a:srgbClr val="231F20"/>
                </a:solidFill>
                <a:latin typeface="Verdana" panose="020B0604030504040204" pitchFamily="34" charset="0"/>
                <a:ea typeface="Verdana" panose="020B0604030504040204" pitchFamily="34" charset="0"/>
                <a:cs typeface="Arial"/>
              </a:rPr>
              <a:t>$</a:t>
            </a:r>
            <a:r>
              <a:rPr lang="en-US" sz="700" spc="-20" dirty="0">
                <a:solidFill>
                  <a:srgbClr val="231F20"/>
                </a:solidFill>
                <a:latin typeface="Verdana" panose="020B0604030504040204" pitchFamily="34" charset="0"/>
                <a:ea typeface="Verdana" panose="020B0604030504040204" pitchFamily="34" charset="0"/>
                <a:cs typeface="Arial"/>
              </a:rPr>
              <a:t>567 Million</a:t>
            </a:r>
            <a:endParaRPr sz="700" spc="-20" dirty="0">
              <a:solidFill>
                <a:srgbClr val="231F20"/>
              </a:solidFill>
              <a:latin typeface="Verdana" panose="020B0604030504040204" pitchFamily="34" charset="0"/>
              <a:ea typeface="Verdana" panose="020B0604030504040204" pitchFamily="34" charset="0"/>
              <a:cs typeface="Arial"/>
            </a:endParaRPr>
          </a:p>
        </p:txBody>
      </p:sp>
      <p:sp>
        <p:nvSpPr>
          <p:cNvPr id="44" name="object 44"/>
          <p:cNvSpPr txBox="1"/>
          <p:nvPr/>
        </p:nvSpPr>
        <p:spPr>
          <a:xfrm>
            <a:off x="533400" y="6897029"/>
            <a:ext cx="2010410" cy="237886"/>
          </a:xfrm>
          <a:prstGeom prst="rect">
            <a:avLst/>
          </a:prstGeom>
        </p:spPr>
        <p:txBody>
          <a:bodyPr vert="horz" wrap="square" lIns="0" tIns="98425" rIns="0" bIns="0" rtlCol="0">
            <a:spAutoFit/>
          </a:bodyPr>
          <a:lstStyle/>
          <a:p>
            <a:pPr>
              <a:lnSpc>
                <a:spcPct val="100000"/>
              </a:lnSpc>
              <a:spcBef>
                <a:spcPts val="775"/>
              </a:spcBef>
            </a:pPr>
            <a:r>
              <a:rPr sz="900" b="1" spc="-25" dirty="0">
                <a:solidFill>
                  <a:srgbClr val="3C4463"/>
                </a:solidFill>
                <a:latin typeface="Verdana" panose="020B0604030504040204" pitchFamily="34" charset="0"/>
                <a:ea typeface="Verdana" panose="020B0604030504040204" pitchFamily="34" charset="0"/>
                <a:cs typeface="Arial"/>
              </a:rPr>
              <a:t>Top </a:t>
            </a:r>
            <a:r>
              <a:rPr sz="900" b="1" spc="-10" dirty="0">
                <a:solidFill>
                  <a:srgbClr val="3C4463"/>
                </a:solidFill>
                <a:latin typeface="Verdana" panose="020B0604030504040204" pitchFamily="34" charset="0"/>
                <a:ea typeface="Verdana" panose="020B0604030504040204" pitchFamily="34" charset="0"/>
                <a:cs typeface="Arial"/>
              </a:rPr>
              <a:t>Holdings</a:t>
            </a:r>
            <a:r>
              <a:rPr sz="900" b="1" spc="-25" dirty="0">
                <a:solidFill>
                  <a:srgbClr val="3C4463"/>
                </a:solidFill>
                <a:latin typeface="Verdana" panose="020B0604030504040204" pitchFamily="34" charset="0"/>
                <a:ea typeface="Verdana" panose="020B0604030504040204" pitchFamily="34" charset="0"/>
                <a:cs typeface="Arial"/>
              </a:rPr>
              <a:t> (%)</a:t>
            </a:r>
            <a:endParaRPr sz="800" dirty="0">
              <a:latin typeface="Arial"/>
              <a:cs typeface="Arial"/>
            </a:endParaRPr>
          </a:p>
        </p:txBody>
      </p:sp>
      <p:cxnSp>
        <p:nvCxnSpPr>
          <p:cNvPr id="81" name="Straight Connector 80">
            <a:extLst>
              <a:ext uri="{FF2B5EF4-FFF2-40B4-BE49-F238E27FC236}">
                <a16:creationId xmlns:a16="http://schemas.microsoft.com/office/drawing/2014/main" id="{4F3352AB-F9D7-6FCB-E6B4-D88D4F12493C}"/>
              </a:ext>
            </a:extLst>
          </p:cNvPr>
          <p:cNvCxnSpPr>
            <a:cxnSpLocks/>
          </p:cNvCxnSpPr>
          <p:nvPr/>
        </p:nvCxnSpPr>
        <p:spPr>
          <a:xfrm>
            <a:off x="533400" y="2019300"/>
            <a:ext cx="914400" cy="0"/>
          </a:xfrm>
          <a:prstGeom prst="line">
            <a:avLst/>
          </a:prstGeom>
          <a:ln w="22225">
            <a:solidFill>
              <a:srgbClr val="3C4463"/>
            </a:solidFill>
          </a:ln>
        </p:spPr>
        <p:style>
          <a:lnRef idx="1">
            <a:schemeClr val="accent1"/>
          </a:lnRef>
          <a:fillRef idx="0">
            <a:schemeClr val="accent1"/>
          </a:fillRef>
          <a:effectRef idx="0">
            <a:schemeClr val="accent1"/>
          </a:effectRef>
          <a:fontRef idx="minor">
            <a:schemeClr val="tx1"/>
          </a:fontRef>
        </p:style>
      </p:cxnSp>
      <p:pic>
        <p:nvPicPr>
          <p:cNvPr id="52" name="Picture 51" descr="Text&#10;&#10;Description automatically generated">
            <a:extLst>
              <a:ext uri="{FF2B5EF4-FFF2-40B4-BE49-F238E27FC236}">
                <a16:creationId xmlns:a16="http://schemas.microsoft.com/office/drawing/2014/main" id="{948DB1A2-A79F-3B34-6ECA-B27F9D3D301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856302" y="152400"/>
            <a:ext cx="1677894" cy="533400"/>
          </a:xfrm>
          <a:prstGeom prst="rect">
            <a:avLst/>
          </a:prstGeom>
        </p:spPr>
      </p:pic>
      <p:sp>
        <p:nvSpPr>
          <p:cNvPr id="18" name="object 27">
            <a:extLst>
              <a:ext uri="{FF2B5EF4-FFF2-40B4-BE49-F238E27FC236}">
                <a16:creationId xmlns:a16="http://schemas.microsoft.com/office/drawing/2014/main" id="{D17CADDD-303F-D945-9896-6E77D2CE5A41}"/>
              </a:ext>
            </a:extLst>
          </p:cNvPr>
          <p:cNvSpPr txBox="1"/>
          <p:nvPr/>
        </p:nvSpPr>
        <p:spPr>
          <a:xfrm>
            <a:off x="533400" y="2438400"/>
            <a:ext cx="2362200" cy="161583"/>
          </a:xfrm>
          <a:prstGeom prst="rect">
            <a:avLst/>
          </a:prstGeom>
        </p:spPr>
        <p:txBody>
          <a:bodyPr vert="horz" wrap="square" lIns="0" tIns="22860" rIns="0" bIns="0" rtlCol="0">
            <a:spAutoFit/>
          </a:bodyPr>
          <a:lstStyle/>
          <a:p>
            <a:pPr>
              <a:lnSpc>
                <a:spcPct val="100000"/>
              </a:lnSpc>
            </a:pPr>
            <a:r>
              <a:rPr sz="900" b="1" dirty="0">
                <a:solidFill>
                  <a:srgbClr val="3C4463"/>
                </a:solidFill>
                <a:latin typeface="Verdana" panose="020B0604030504040204" pitchFamily="34" charset="0"/>
                <a:ea typeface="Verdana" panose="020B0604030504040204" pitchFamily="34" charset="0"/>
                <a:cs typeface="Arial"/>
              </a:rPr>
              <a:t>Credit</a:t>
            </a:r>
            <a:r>
              <a:rPr sz="900" b="1" spc="-50"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Quality</a:t>
            </a:r>
            <a:r>
              <a:rPr sz="900" b="1" spc="-45" dirty="0">
                <a:solidFill>
                  <a:srgbClr val="3C4463"/>
                </a:solidFill>
                <a:latin typeface="Verdana" panose="020B0604030504040204" pitchFamily="34" charset="0"/>
                <a:ea typeface="Verdana" panose="020B0604030504040204" pitchFamily="34" charset="0"/>
                <a:cs typeface="Arial"/>
              </a:rPr>
              <a:t> </a:t>
            </a:r>
            <a:r>
              <a:rPr sz="900" b="1" dirty="0">
                <a:solidFill>
                  <a:srgbClr val="3C4463"/>
                </a:solidFill>
                <a:latin typeface="Verdana" panose="020B0604030504040204" pitchFamily="34" charset="0"/>
                <a:ea typeface="Verdana" panose="020B0604030504040204" pitchFamily="34" charset="0"/>
                <a:cs typeface="Arial"/>
              </a:rPr>
              <a:t>Composition</a:t>
            </a:r>
            <a:r>
              <a:rPr sz="900" b="1" spc="-45" dirty="0">
                <a:solidFill>
                  <a:srgbClr val="3C4463"/>
                </a:solidFill>
                <a:latin typeface="Verdana" panose="020B0604030504040204" pitchFamily="34" charset="0"/>
                <a:ea typeface="Verdana" panose="020B0604030504040204" pitchFamily="34" charset="0"/>
                <a:cs typeface="Arial"/>
              </a:rPr>
              <a:t> </a:t>
            </a:r>
            <a:r>
              <a:rPr sz="900" b="1" spc="-25" dirty="0">
                <a:solidFill>
                  <a:srgbClr val="3C4463"/>
                </a:solidFill>
                <a:latin typeface="Verdana" panose="020B0604030504040204" pitchFamily="34" charset="0"/>
                <a:ea typeface="Verdana" panose="020B0604030504040204" pitchFamily="34" charset="0"/>
                <a:cs typeface="Arial"/>
              </a:rPr>
              <a:t>(%)</a:t>
            </a:r>
            <a:endParaRPr sz="900" dirty="0">
              <a:solidFill>
                <a:srgbClr val="3C4463"/>
              </a:solidFill>
              <a:latin typeface="Verdana" panose="020B0604030504040204" pitchFamily="34" charset="0"/>
              <a:ea typeface="Verdana" panose="020B0604030504040204" pitchFamily="34" charset="0"/>
              <a:cs typeface="Arial"/>
            </a:endParaRPr>
          </a:p>
        </p:txBody>
      </p:sp>
      <p:sp>
        <p:nvSpPr>
          <p:cNvPr id="19" name="object 27">
            <a:extLst>
              <a:ext uri="{FF2B5EF4-FFF2-40B4-BE49-F238E27FC236}">
                <a16:creationId xmlns:a16="http://schemas.microsoft.com/office/drawing/2014/main" id="{126809A2-7745-7AC2-AB72-789EF0039288}"/>
              </a:ext>
            </a:extLst>
          </p:cNvPr>
          <p:cNvSpPr txBox="1"/>
          <p:nvPr/>
        </p:nvSpPr>
        <p:spPr>
          <a:xfrm>
            <a:off x="533400" y="3724617"/>
            <a:ext cx="2362200" cy="161583"/>
          </a:xfrm>
          <a:prstGeom prst="rect">
            <a:avLst/>
          </a:prstGeom>
        </p:spPr>
        <p:txBody>
          <a:bodyPr vert="horz" wrap="square" lIns="0" tIns="22860" rIns="0" bIns="0" rtlCol="0">
            <a:spAutoFit/>
          </a:bodyPr>
          <a:lstStyle/>
          <a:p>
            <a:pPr>
              <a:lnSpc>
                <a:spcPct val="100000"/>
              </a:lnSpc>
              <a:spcBef>
                <a:spcPts val="100"/>
              </a:spcBef>
            </a:pPr>
            <a:r>
              <a:rPr lang="en-US" sz="900" b="1" dirty="0">
                <a:solidFill>
                  <a:srgbClr val="3C4463"/>
                </a:solidFill>
                <a:latin typeface="Verdana" panose="020B0604030504040204" pitchFamily="34" charset="0"/>
                <a:ea typeface="Verdana" panose="020B0604030504040204" pitchFamily="34" charset="0"/>
                <a:cs typeface="Arial"/>
              </a:rPr>
              <a:t>Maturity</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Schedule</a:t>
            </a:r>
            <a:r>
              <a:rPr lang="en-US" sz="900" b="1" spc="-5"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sp>
        <p:nvSpPr>
          <p:cNvPr id="20" name="object 27">
            <a:extLst>
              <a:ext uri="{FF2B5EF4-FFF2-40B4-BE49-F238E27FC236}">
                <a16:creationId xmlns:a16="http://schemas.microsoft.com/office/drawing/2014/main" id="{C8A0AFBC-9ABB-1B72-2BDB-CF60F33C90E0}"/>
              </a:ext>
            </a:extLst>
          </p:cNvPr>
          <p:cNvSpPr txBox="1"/>
          <p:nvPr/>
        </p:nvSpPr>
        <p:spPr>
          <a:xfrm>
            <a:off x="533400" y="5096217"/>
            <a:ext cx="2362200" cy="161583"/>
          </a:xfrm>
          <a:prstGeom prst="rect">
            <a:avLst/>
          </a:prstGeom>
        </p:spPr>
        <p:txBody>
          <a:bodyPr vert="horz" wrap="square" lIns="0" tIns="22860" rIns="0" bIns="0" rtlCol="0">
            <a:spAutoFit/>
          </a:bodyPr>
          <a:lstStyle/>
          <a:p>
            <a:pPr>
              <a:lnSpc>
                <a:spcPct val="100000"/>
              </a:lnSpc>
            </a:pPr>
            <a:r>
              <a:rPr lang="en-US" sz="900" b="1" dirty="0">
                <a:solidFill>
                  <a:srgbClr val="3C4463"/>
                </a:solidFill>
                <a:latin typeface="Verdana" panose="020B0604030504040204" pitchFamily="34" charset="0"/>
                <a:ea typeface="Verdana" panose="020B0604030504040204" pitchFamily="34" charset="0"/>
                <a:cs typeface="Arial"/>
              </a:rPr>
              <a:t>Portfolio</a:t>
            </a:r>
            <a:r>
              <a:rPr lang="en-US" sz="900" b="1" spc="-55" dirty="0">
                <a:solidFill>
                  <a:srgbClr val="3C4463"/>
                </a:solidFill>
                <a:latin typeface="Verdana" panose="020B0604030504040204" pitchFamily="34" charset="0"/>
                <a:ea typeface="Verdana" panose="020B0604030504040204" pitchFamily="34" charset="0"/>
                <a:cs typeface="Arial"/>
              </a:rPr>
              <a:t> </a:t>
            </a:r>
            <a:r>
              <a:rPr lang="en-US" sz="900" b="1" dirty="0">
                <a:solidFill>
                  <a:srgbClr val="3C4463"/>
                </a:solidFill>
                <a:latin typeface="Verdana" panose="020B0604030504040204" pitchFamily="34" charset="0"/>
                <a:ea typeface="Verdana" panose="020B0604030504040204" pitchFamily="34" charset="0"/>
                <a:cs typeface="Arial"/>
              </a:rPr>
              <a:t>Composition</a:t>
            </a:r>
            <a:r>
              <a:rPr lang="en-US" sz="900" b="1" spc="-50" dirty="0">
                <a:solidFill>
                  <a:srgbClr val="3C4463"/>
                </a:solidFill>
                <a:latin typeface="Verdana" panose="020B0604030504040204" pitchFamily="34" charset="0"/>
                <a:ea typeface="Verdana" panose="020B0604030504040204" pitchFamily="34" charset="0"/>
                <a:cs typeface="Arial"/>
              </a:rPr>
              <a:t> </a:t>
            </a:r>
            <a:r>
              <a:rPr lang="en-US" sz="900" b="1" spc="-25" dirty="0">
                <a:solidFill>
                  <a:srgbClr val="3C4463"/>
                </a:solidFill>
                <a:latin typeface="Verdana" panose="020B0604030504040204" pitchFamily="34" charset="0"/>
                <a:ea typeface="Verdana" panose="020B0604030504040204" pitchFamily="34" charset="0"/>
                <a:cs typeface="Arial"/>
              </a:rPr>
              <a:t>(%)</a:t>
            </a:r>
            <a:endParaRPr lang="en-US" sz="900" dirty="0">
              <a:solidFill>
                <a:srgbClr val="3C4463"/>
              </a:solidFill>
              <a:latin typeface="Verdana" panose="020B0604030504040204" pitchFamily="34" charset="0"/>
              <a:ea typeface="Verdana" panose="020B0604030504040204" pitchFamily="34" charset="0"/>
              <a:cs typeface="Arial"/>
            </a:endParaRPr>
          </a:p>
        </p:txBody>
      </p:sp>
      <p:graphicFrame>
        <p:nvGraphicFramePr>
          <p:cNvPr id="4" name="Chart 3">
            <a:extLst>
              <a:ext uri="{FF2B5EF4-FFF2-40B4-BE49-F238E27FC236}">
                <a16:creationId xmlns:a16="http://schemas.microsoft.com/office/drawing/2014/main" id="{2EADDD5D-E971-8FA1-1011-AC62845162AE}"/>
              </a:ext>
            </a:extLst>
          </p:cNvPr>
          <p:cNvGraphicFramePr>
            <a:graphicFrameLocks/>
          </p:cNvGraphicFramePr>
          <p:nvPr>
            <p:extLst>
              <p:ext uri="{D42A27DB-BD31-4B8C-83A1-F6EECF244321}">
                <p14:modId xmlns:p14="http://schemas.microsoft.com/office/powerpoint/2010/main" val="1944974846"/>
              </p:ext>
            </p:extLst>
          </p:nvPr>
        </p:nvGraphicFramePr>
        <p:xfrm>
          <a:off x="347662" y="2571750"/>
          <a:ext cx="2298390" cy="1259378"/>
        </p:xfrm>
        <a:graphic>
          <a:graphicData uri="http://schemas.openxmlformats.org/drawingml/2006/chart">
            <c:chart xmlns:c="http://schemas.openxmlformats.org/drawingml/2006/chart" xmlns:r="http://schemas.openxmlformats.org/officeDocument/2006/relationships" r:id="rId4"/>
          </a:graphicData>
        </a:graphic>
      </p:graphicFrame>
      <p:pic>
        <p:nvPicPr>
          <p:cNvPr id="5" name="Picture 4">
            <a:extLst>
              <a:ext uri="{FF2B5EF4-FFF2-40B4-BE49-F238E27FC236}">
                <a16:creationId xmlns:a16="http://schemas.microsoft.com/office/drawing/2014/main" id="{427CD969-0EAD-C287-0372-FA4451860F08}"/>
              </a:ext>
            </a:extLst>
          </p:cNvPr>
          <p:cNvPicPr>
            <a:picLocks noGrp="1" noRot="1" noChangeAspect="1" noMove="1" noResize="1" noEditPoints="1" noAdjustHandles="1" noChangeArrowheads="1" noChangeShapeType="1" noCrop="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p:blipFill>
        <p:spPr>
          <a:xfrm>
            <a:off x="2700324" y="4684458"/>
            <a:ext cx="4806729" cy="2714825"/>
          </a:xfrm>
          <a:prstGeom prst="rect">
            <a:avLst/>
          </a:prstGeom>
        </p:spPr>
      </p:pic>
      <p:pic>
        <p:nvPicPr>
          <p:cNvPr id="9" name="Picture 8">
            <a:extLst>
              <a:ext uri="{FF2B5EF4-FFF2-40B4-BE49-F238E27FC236}">
                <a16:creationId xmlns:a16="http://schemas.microsoft.com/office/drawing/2014/main" id="{DF5E7B19-0740-42C4-C16A-29A634B8DDF8}"/>
              </a:ext>
            </a:extLst>
          </p:cNvPr>
          <p:cNvPicPr>
            <a:picLocks noGrp="1" noRot="1" noChangeAspect="1" noMove="1" noResize="1" noEditPoints="1" noAdjustHandles="1" noChangeArrowheads="1" noChangeShapeType="1" noCrop="1"/>
          </p:cNvPicPr>
          <p:nvPr/>
        </p:nvPicPr>
        <p:blipFill>
          <a:blip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p:blipFill>
        <p:spPr>
          <a:xfrm>
            <a:off x="424786" y="2544926"/>
            <a:ext cx="2259387" cy="1255215"/>
          </a:xfrm>
          <a:prstGeom prst="rect">
            <a:avLst/>
          </a:prstGeom>
        </p:spPr>
      </p:pic>
      <p:pic>
        <p:nvPicPr>
          <p:cNvPr id="10" name="Picture 9">
            <a:extLst>
              <a:ext uri="{FF2B5EF4-FFF2-40B4-BE49-F238E27FC236}">
                <a16:creationId xmlns:a16="http://schemas.microsoft.com/office/drawing/2014/main" id="{A2C95FD5-9641-4EBF-F757-017D52562C8E}"/>
              </a:ext>
            </a:extLst>
          </p:cNvPr>
          <p:cNvPicPr>
            <a:picLocks noGrp="1" noRot="1" noChangeAspect="1" noMove="1" noResize="1" noEditPoints="1" noAdjustHandles="1" noChangeArrowheads="1" noChangeShapeType="1" noCrop="1"/>
          </p:cNvPicPr>
          <p:nvPr/>
        </p:nvPicPr>
        <p:blipFill>
          <a:blip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p:blipFill>
        <p:spPr>
          <a:xfrm>
            <a:off x="431960" y="3842359"/>
            <a:ext cx="2248085" cy="1263386"/>
          </a:xfrm>
          <a:prstGeom prst="rect">
            <a:avLst/>
          </a:prstGeom>
        </p:spPr>
      </p:pic>
      <p:pic>
        <p:nvPicPr>
          <p:cNvPr id="13" name="Picture 12">
            <a:extLst>
              <a:ext uri="{FF2B5EF4-FFF2-40B4-BE49-F238E27FC236}">
                <a16:creationId xmlns:a16="http://schemas.microsoft.com/office/drawing/2014/main" id="{743200F8-FB0D-1E7E-AE41-D772349AED17}"/>
              </a:ext>
            </a:extLst>
          </p:cNvPr>
          <p:cNvPicPr>
            <a:picLocks noGrp="1" noRot="1" noChangeAspect="1" noMove="1" noResize="1" noEditPoints="1" noAdjustHandles="1" noChangeArrowheads="1" noChangeShapeType="1" noCrop="1"/>
          </p:cNvPicPr>
          <p:nvPr/>
        </p:nvPicPr>
        <p:blipFill>
          <a:blip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rcRect/>
          <a:stretch/>
        </p:blipFill>
        <p:spPr>
          <a:xfrm>
            <a:off x="378662" y="5363194"/>
            <a:ext cx="2274695" cy="983651"/>
          </a:xfrm>
          <a:prstGeom prst="rect">
            <a:avLst/>
          </a:prstGeom>
        </p:spPr>
      </p:pic>
      <p:pic>
        <p:nvPicPr>
          <p:cNvPr id="6" name="Picture 5">
            <a:extLst>
              <a:ext uri="{FF2B5EF4-FFF2-40B4-BE49-F238E27FC236}">
                <a16:creationId xmlns:a16="http://schemas.microsoft.com/office/drawing/2014/main" id="{726D2109-EC54-B3C5-3D3D-25EDA8AA0A22}"/>
              </a:ext>
            </a:extLst>
          </p:cNvPr>
          <p:cNvPicPr>
            <a:picLocks noChangeAspect="1"/>
          </p:cNvPicPr>
          <p:nvPr/>
        </p:nvPicPr>
        <p:blipFill>
          <a:blip r:embed="rId13"/>
          <a:stretch>
            <a:fillRect/>
          </a:stretch>
        </p:blipFill>
        <p:spPr>
          <a:xfrm>
            <a:off x="533401" y="7190220"/>
            <a:ext cx="2080260" cy="1152525"/>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object 11">
            <a:extLst>
              <a:ext uri="{FF2B5EF4-FFF2-40B4-BE49-F238E27FC236}">
                <a16:creationId xmlns:a16="http://schemas.microsoft.com/office/drawing/2014/main" id="{D193E906-78F8-5FF9-7C6F-5E54C15C621D}"/>
              </a:ext>
            </a:extLst>
          </p:cNvPr>
          <p:cNvSpPr txBox="1"/>
          <p:nvPr/>
        </p:nvSpPr>
        <p:spPr>
          <a:xfrm>
            <a:off x="4648200" y="152400"/>
            <a:ext cx="2908935" cy="166712"/>
          </a:xfrm>
          <a:prstGeom prst="rect">
            <a:avLst/>
          </a:prstGeom>
        </p:spPr>
        <p:txBody>
          <a:bodyPr vert="horz" wrap="square" lIns="0" tIns="12700" rIns="0" bIns="0" rtlCol="0">
            <a:spAutoFit/>
          </a:bodyPr>
          <a:lstStyle/>
          <a:p>
            <a:pPr marL="12700" algn="r">
              <a:lnSpc>
                <a:spcPct val="100000"/>
              </a:lnSpc>
              <a:spcBef>
                <a:spcPts val="100"/>
              </a:spcBef>
            </a:pPr>
            <a:r>
              <a:rPr sz="1000" b="0" spc="-30" dirty="0">
                <a:solidFill>
                  <a:srgbClr val="15294B"/>
                </a:solidFill>
                <a:latin typeface="Bookman Old Style"/>
                <a:cs typeface="Bookman Old Style"/>
              </a:rPr>
              <a:t>Board</a:t>
            </a:r>
            <a:r>
              <a:rPr sz="1000" b="0" spc="-35" dirty="0">
                <a:solidFill>
                  <a:srgbClr val="15294B"/>
                </a:solidFill>
                <a:latin typeface="Bookman Old Style"/>
                <a:cs typeface="Bookman Old Style"/>
              </a:rPr>
              <a:t> </a:t>
            </a:r>
            <a:r>
              <a:rPr sz="1000" b="0" dirty="0">
                <a:solidFill>
                  <a:srgbClr val="15294B"/>
                </a:solidFill>
                <a:latin typeface="Bookman Old Style"/>
                <a:cs typeface="Bookman Old Style"/>
              </a:rPr>
              <a:t>of</a:t>
            </a:r>
            <a:r>
              <a:rPr sz="1000" b="0" spc="-30" dirty="0">
                <a:solidFill>
                  <a:srgbClr val="15294B"/>
                </a:solidFill>
                <a:latin typeface="Bookman Old Style"/>
                <a:cs typeface="Bookman Old Style"/>
              </a:rPr>
              <a:t> </a:t>
            </a:r>
            <a:r>
              <a:rPr sz="1000" b="0" spc="-25" dirty="0">
                <a:solidFill>
                  <a:srgbClr val="15294B"/>
                </a:solidFill>
                <a:latin typeface="Bookman Old Style"/>
                <a:cs typeface="Bookman Old Style"/>
              </a:rPr>
              <a:t>Treasury</a:t>
            </a:r>
            <a:r>
              <a:rPr sz="1000" b="0" spc="-30" dirty="0">
                <a:solidFill>
                  <a:srgbClr val="15294B"/>
                </a:solidFill>
                <a:latin typeface="Bookman Old Style"/>
                <a:cs typeface="Bookman Old Style"/>
              </a:rPr>
              <a:t> </a:t>
            </a:r>
            <a:r>
              <a:rPr sz="1000" b="0" spc="-40" dirty="0">
                <a:solidFill>
                  <a:srgbClr val="15294B"/>
                </a:solidFill>
                <a:latin typeface="Bookman Old Style"/>
                <a:cs typeface="Bookman Old Style"/>
              </a:rPr>
              <a:t>Investments</a:t>
            </a:r>
            <a:r>
              <a:rPr sz="1000" b="0" spc="-35" dirty="0">
                <a:solidFill>
                  <a:srgbClr val="15294B"/>
                </a:solidFill>
                <a:latin typeface="Bookman Old Style"/>
                <a:cs typeface="Bookman Old Style"/>
              </a:rPr>
              <a:t> </a:t>
            </a:r>
            <a:r>
              <a:rPr sz="1000" b="0" spc="-110" dirty="0">
                <a:solidFill>
                  <a:srgbClr val="15294B"/>
                </a:solidFill>
                <a:latin typeface="Bookman Old Style"/>
                <a:cs typeface="Bookman Old Style"/>
              </a:rPr>
              <a:t>|</a:t>
            </a:r>
            <a:r>
              <a:rPr sz="1000" b="0" spc="-30" dirty="0">
                <a:solidFill>
                  <a:srgbClr val="15294B"/>
                </a:solidFill>
                <a:latin typeface="Bookman Old Style"/>
                <a:cs typeface="Bookman Old Style"/>
              </a:rPr>
              <a:t> </a:t>
            </a:r>
            <a:r>
              <a:rPr lang="en-US" sz="1000" b="0" spc="-10" dirty="0">
                <a:solidFill>
                  <a:srgbClr val="15294B"/>
                </a:solidFill>
                <a:latin typeface="Bookman Old Style"/>
                <a:cs typeface="Bookman Old Style"/>
              </a:rPr>
              <a:t>Fact Sheet</a:t>
            </a:r>
            <a:endParaRPr sz="1000" dirty="0">
              <a:latin typeface="Bookman Old Style"/>
              <a:cs typeface="Bookman Old Style"/>
            </a:endParaRPr>
          </a:p>
        </p:txBody>
      </p:sp>
      <p:pic>
        <p:nvPicPr>
          <p:cNvPr id="7" name="Picture 6" descr="Text&#10;&#10;Description automatically generated">
            <a:extLst>
              <a:ext uri="{FF2B5EF4-FFF2-40B4-BE49-F238E27FC236}">
                <a16:creationId xmlns:a16="http://schemas.microsoft.com/office/drawing/2014/main" id="{11F717E3-7868-44B2-A170-754E9A2E0AB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3047252" y="9438192"/>
            <a:ext cx="1711263" cy="544008"/>
          </a:xfrm>
          <a:prstGeom prst="rect">
            <a:avLst/>
          </a:prstGeom>
        </p:spPr>
      </p:pic>
      <p:sp>
        <p:nvSpPr>
          <p:cNvPr id="2" name="object 6">
            <a:extLst>
              <a:ext uri="{FF2B5EF4-FFF2-40B4-BE49-F238E27FC236}">
                <a16:creationId xmlns:a16="http://schemas.microsoft.com/office/drawing/2014/main" id="{473398A2-F9C3-84A4-3A45-D47BD617C10E}"/>
              </a:ext>
            </a:extLst>
          </p:cNvPr>
          <p:cNvSpPr txBox="1"/>
          <p:nvPr/>
        </p:nvSpPr>
        <p:spPr>
          <a:xfrm>
            <a:off x="381000" y="1219200"/>
            <a:ext cx="7010400" cy="6095836"/>
          </a:xfrm>
          <a:prstGeom prst="rect">
            <a:avLst/>
          </a:prstGeom>
        </p:spPr>
        <p:txBody>
          <a:bodyPr vert="horz" wrap="square" lIns="0" tIns="76200" rIns="0" bIns="0" rtlCol="0">
            <a:spAutoFit/>
          </a:bodyPr>
          <a:lstStyle/>
          <a:p>
            <a:pPr marL="12700">
              <a:lnSpc>
                <a:spcPct val="100000"/>
              </a:lnSpc>
              <a:spcBef>
                <a:spcPts val="600"/>
              </a:spcBef>
              <a:spcAft>
                <a:spcPts val="600"/>
              </a:spcAft>
            </a:pPr>
            <a:r>
              <a:rPr lang="en-US" b="1" spc="-10" dirty="0">
                <a:solidFill>
                  <a:srgbClr val="3C4463"/>
                </a:solidFill>
                <a:latin typeface="Verdana" panose="020B0604030504040204" pitchFamily="34" charset="0"/>
                <a:ea typeface="Verdana" panose="020B0604030504040204" pitchFamily="34" charset="0"/>
                <a:cs typeface="Arial"/>
              </a:rPr>
              <a:t>Commentary</a:t>
            </a:r>
          </a:p>
          <a:p>
            <a:pPr marL="0" marR="0" algn="just">
              <a:lnSpc>
                <a:spcPct val="107000"/>
              </a:lnSpc>
              <a:spcBef>
                <a:spcPts val="0"/>
              </a:spcBef>
              <a:spcAft>
                <a:spcPts val="800"/>
              </a:spcAft>
            </a:pPr>
            <a:r>
              <a:rPr lang="en-US" sz="1000" b="1" dirty="0">
                <a:latin typeface="Verdana" panose="020B0604030504040204" pitchFamily="34" charset="0"/>
                <a:ea typeface="Verdana" panose="020B0604030504040204" pitchFamily="34" charset="0"/>
                <a:cs typeface="Calibri" panose="020F0502020204030204" pitchFamily="34" charset="0"/>
              </a:rPr>
              <a:t>Don’t be distracted by the Fed drama</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We want inflation to fall while the economy and labor market remain strong. Everyone deserves this, and it’s the reason the Federal Reserve decided last week to pause its rate-cutting cycle, leaving the fed funds target range at 4.25-4.50%. But investors in liquidity products have benefited from the elevated interest rates and should continue to if the pace of easing slows. The yields of most securities that funds and other vehicles hold are based on the market, rather than administered, meaning they tend to track the Fed moves. There’s no better way to see this than looking at the recent asset flows into industry liquidity products since the Fed’s December rate cut and year-end 2024. Offshore/European money funds are experiencing the same growth, hitting a record high of $1.463 trillion recently, according to Crane Data, despite the European Central Bank and the Bank of England cutting rates.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But holding rates steady is not the only way the Fed can help cash investors. Its Reverse Repo Facility (RRP) offers an overnight rate for securities set at or above the lower bound of the target range. It allows money market funds managers (not every liquidity product qualifies) to borrow from the Fed to ensure they receive adequate compensation for most securities they buy. I bring this up because, after years of setting the RRP level at five basis points above the lower bound, in December, the FOMC set it at that lower band, i.e., at 4.25% rather than 4.30%. We have anticipated that move for some time, and the result followed our expectation, as the front end of the Treasury and prime yield curves adjusted down in an orderly fashion. The good news is that market participant usage of the RRP has dropped significantly and marketplace rates have been generally higher. It is also due to good old supply and demand. At present, the marketplace has enough of the former that sellers must offer higher rates. But supply is going to dwindle if the federal government doesn’t raise the country’s debt limit, pushing rates down. Get it together, Congress.</a:t>
            </a:r>
          </a:p>
          <a:p>
            <a:pPr marL="0" marR="0" algn="just">
              <a:lnSpc>
                <a:spcPct val="107000"/>
              </a:lnSpc>
              <a:spcBef>
                <a:spcPts val="0"/>
              </a:spcBef>
              <a:spcAft>
                <a:spcPts val="800"/>
              </a:spcAft>
            </a:pPr>
            <a:r>
              <a:rPr lang="en-US" sz="1000" dirty="0">
                <a:effectLst/>
                <a:latin typeface="Verdana" panose="020B0604030504040204" pitchFamily="34" charset="0"/>
                <a:ea typeface="Verdana" panose="020B0604030504040204" pitchFamily="34" charset="0"/>
                <a:cs typeface="Calibri" panose="020F0502020204030204" pitchFamily="34" charset="0"/>
              </a:rPr>
              <a:t>In his press conference following the Federal Reserve policy meeting last week, Chair Jerome Powell tried to appear nonchalant about President Trump’s recent remark that he would “demand” rate cuts. But it sure seemed Powell was boiling on the inside. He curtly told reporters he would not discuss Trump’s comments in response to the very first question he fielded and was brusque when asked again. When reporters broadened the issue by asking how the Fed is preparing for potential tariffs, he tellingly responded by saying it’s not the Fed’s job to “criticize” administration policy. But when he made the point again, he added “or to praise.” That didn’t placate Trump, who lashed out at the decision to keep rates steady in a social post. It’s going to be fun watching this clash of the titans over the remainder of Powell’s term. Powell might have a mediator in Scott </a:t>
            </a:r>
            <a:r>
              <a:rPr lang="en-US" sz="1000" dirty="0" err="1">
                <a:effectLst/>
                <a:latin typeface="Verdana" panose="020B0604030504040204" pitchFamily="34" charset="0"/>
                <a:ea typeface="Verdana" panose="020B0604030504040204" pitchFamily="34" charset="0"/>
                <a:cs typeface="Calibri" panose="020F0502020204030204" pitchFamily="34" charset="0"/>
              </a:rPr>
              <a:t>Bessent</a:t>
            </a:r>
            <a:r>
              <a:rPr lang="en-US" sz="1000" dirty="0">
                <a:effectLst/>
                <a:latin typeface="Verdana" panose="020B0604030504040204" pitchFamily="34" charset="0"/>
                <a:ea typeface="Verdana" panose="020B0604030504040204" pitchFamily="34" charset="0"/>
                <a:cs typeface="Calibri" panose="020F0502020204030204" pitchFamily="34" charset="0"/>
              </a:rPr>
              <a:t>, the hedge fund manager whom the Senate confirmed as the new secretary of the Treasury. He has stated that Powell will serve out his term and that the Fed should be independent.</a:t>
            </a:r>
          </a:p>
          <a:p>
            <a:pPr marL="0" marR="0" algn="just">
              <a:lnSpc>
                <a:spcPct val="107000"/>
              </a:lnSpc>
              <a:spcBef>
                <a:spcPts val="0"/>
              </a:spcBef>
              <a:spcAft>
                <a:spcPts val="800"/>
              </a:spcAft>
            </a:pPr>
            <a:endParaRPr lang="en-US" sz="1000" b="1" dirty="0">
              <a:effectLst/>
              <a:latin typeface="Verdana" panose="020B0604030504040204" pitchFamily="34" charset="0"/>
              <a:ea typeface="Verdana" panose="020B0604030504040204" pitchFamily="34" charset="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AllExternalAdhocVariableMappings/>
</file>

<file path=customXml/item2.xml><?xml version="1.0" encoding="utf-8"?>
<VariableListDefinition name="System" displayName="System" id="defd4ffc-7597-44ff-bd17-0ab2943cfa41" isdomainofvalue="False" dataSourceId="4d064a7f-25d8-4763-994d-a7cade129f21"/>
</file>

<file path=customXml/item3.xml><?xml version="1.0" encoding="utf-8"?>
<VariableListDefinition name="AD_HOC" displayName="AD_HOC" id="f0e3ae17-4bda-4221-b308-9ed9e78949ae" isdomainofvalue="False" dataSourceId="faca008e-beab-4704-b396-325855fbd953"/>
</file>

<file path=customXml/item4.xml><?xml version="1.0" encoding="utf-8"?>
<VariableListDefinition name="Computed" displayName="Computed" id="79c2df7d-fd66-437f-87ec-7cc7eca259a4" isdomainofvalue="False" dataSourceId="bf6e691e-4a82-4b29-a4a2-0fe3e49ed1e2"/>
</file>

<file path=customXml/item5.xml><?xml version="1.0" encoding="utf-8"?>
<VariableList UniqueId="79c2df7d-fd66-437f-87ec-7cc7eca259a4" Name="Computed" ContentType="XML" MajorVersion="0" MinorVersion="1" isLocalCopy="False" IsBaseObject="False" DataSourceId="bf6e691e-4a82-4b29-a4a2-0fe3e49ed1e2" DataSourceMajorVersion="0" DataSourceMinorVersion="1"/>
</file>

<file path=customXml/item6.xml><?xml version="1.0" encoding="utf-8"?>
<VariableList UniqueId="defd4ffc-7597-44ff-bd17-0ab2943cfa41" Name="System" ContentType="XML" MajorVersion="0" MinorVersion="1" isLocalCopy="False" IsBaseObject="False" DataSourceId="4d064a7f-25d8-4763-994d-a7cade129f21" DataSourceMajorVersion="0" DataSourceMinorVersion="1"/>
</file>

<file path=customXml/item7.xml><?xml version="1.0" encoding="utf-8"?>
<VariableList UniqueId="f0e3ae17-4bda-4221-b308-9ed9e78949ae" Name="AD_HOC" ContentType="XML" MajorVersion="0" MinorVersion="1" isLocalCopy="False" IsBaseObject="False" DataSourceId="faca008e-beab-4704-b396-325855fbd953" DataSourceMajorVersion="0" DataSourceMinorVersion="1"/>
</file>

<file path=customXml/itemProps1.xml><?xml version="1.0" encoding="utf-8"?>
<ds:datastoreItem xmlns:ds="http://schemas.openxmlformats.org/officeDocument/2006/customXml" ds:itemID="{C9F976DE-2D4E-480B-963C-3DD247468308}">
  <ds:schemaRefs/>
</ds:datastoreItem>
</file>

<file path=customXml/itemProps2.xml><?xml version="1.0" encoding="utf-8"?>
<ds:datastoreItem xmlns:ds="http://schemas.openxmlformats.org/officeDocument/2006/customXml" ds:itemID="{5932D280-ABF3-4683-9356-EB6E6A1C1ABA}">
  <ds:schemaRefs/>
</ds:datastoreItem>
</file>

<file path=customXml/itemProps3.xml><?xml version="1.0" encoding="utf-8"?>
<ds:datastoreItem xmlns:ds="http://schemas.openxmlformats.org/officeDocument/2006/customXml" ds:itemID="{7307BCA1-E985-4B24-AD7B-9F233165A0FB}">
  <ds:schemaRefs/>
</ds:datastoreItem>
</file>

<file path=customXml/itemProps4.xml><?xml version="1.0" encoding="utf-8"?>
<ds:datastoreItem xmlns:ds="http://schemas.openxmlformats.org/officeDocument/2006/customXml" ds:itemID="{DBB539B3-995C-42ED-9062-44C462AD4632}">
  <ds:schemaRefs/>
</ds:datastoreItem>
</file>

<file path=customXml/itemProps5.xml><?xml version="1.0" encoding="utf-8"?>
<ds:datastoreItem xmlns:ds="http://schemas.openxmlformats.org/officeDocument/2006/customXml" ds:itemID="{C9B958FA-9E84-4935-B371-5489226390E5}">
  <ds:schemaRefs/>
</ds:datastoreItem>
</file>

<file path=customXml/itemProps6.xml><?xml version="1.0" encoding="utf-8"?>
<ds:datastoreItem xmlns:ds="http://schemas.openxmlformats.org/officeDocument/2006/customXml" ds:itemID="{AC287686-C999-4F9F-8456-40031663FF8A}">
  <ds:schemaRefs/>
</ds:datastoreItem>
</file>

<file path=customXml/itemProps7.xml><?xml version="1.0" encoding="utf-8"?>
<ds:datastoreItem xmlns:ds="http://schemas.openxmlformats.org/officeDocument/2006/customXml" ds:itemID="{655BBD55-7114-437C-8C4B-17C2653D0EA8}">
  <ds:schemaRefs/>
</ds:datastoreItem>
</file>

<file path=docProps/app.xml><?xml version="1.0" encoding="utf-8"?>
<Properties xmlns="http://schemas.openxmlformats.org/officeDocument/2006/extended-properties" xmlns:vt="http://schemas.openxmlformats.org/officeDocument/2006/docPropsVTypes">
  <Template/>
  <TotalTime>3553</TotalTime>
  <Words>1001</Words>
  <Application>Microsoft Office PowerPoint</Application>
  <PresentationFormat>Custom</PresentationFormat>
  <Paragraphs>34</Paragraphs>
  <Slides>2</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vt:i4>
      </vt:variant>
    </vt:vector>
  </HeadingPairs>
  <TitlesOfParts>
    <vt:vector size="8" baseType="lpstr">
      <vt:lpstr>Arial</vt:lpstr>
      <vt:lpstr>Bookman Old Style</vt:lpstr>
      <vt:lpstr>Calibri</vt:lpstr>
      <vt:lpstr>Times New Roman</vt:lpstr>
      <vt:lpstr>Verdana</vt:lpstr>
      <vt:lpstr>Office Theme</vt:lpstr>
      <vt:lpstr>West Virginia Government Money Market Pool</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G42174-14.indd</dc:title>
  <dc:creator>sonsoej</dc:creator>
  <cp:lastModifiedBy>Shanholtzer, Karl</cp:lastModifiedBy>
  <cp:revision>75</cp:revision>
  <cp:lastPrinted>2024-05-22T18:26:46Z</cp:lastPrinted>
  <dcterms:created xsi:type="dcterms:W3CDTF">2022-11-29T14:04:04Z</dcterms:created>
  <dcterms:modified xsi:type="dcterms:W3CDTF">2025-02-19T15:23:03Z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2022-11-28T00:00:00Z</vt:filetime>
  </property>
  <property fmtid="{D5CDD505-2E9C-101B-9397-08002B2CF9AE}" pid="3" name="Creator">
    <vt:lpwstr>PScript5.dll Version 5.2.2</vt:lpwstr>
  </property>
  <property fmtid="{D5CDD505-2E9C-101B-9397-08002B2CF9AE}" pid="4" name="FileUploadId">
    <vt:lpwstr>4737946b-b68d-4aa3-9400-02cd4d4f39d4</vt:lpwstr>
  </property>
  <property fmtid="{D5CDD505-2E9C-101B-9397-08002B2CF9AE}" pid="5" name="LastSaved">
    <vt:filetime>2022-11-29T00:00:00Z</vt:filetime>
  </property>
  <property fmtid="{D5CDD505-2E9C-101B-9397-08002B2CF9AE}" pid="6" name="Producer">
    <vt:lpwstr>Acrobat Distiller 22.0 (Windows)</vt:lpwstr>
  </property>
</Properties>
</file>